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60" r:id="rId1"/>
  </p:sldMasterIdLst>
  <p:notesMasterIdLst>
    <p:notesMasterId r:id="rId192"/>
  </p:notesMasterIdLst>
  <p:handoutMasterIdLst>
    <p:handoutMasterId r:id="rId193"/>
  </p:handoutMasterIdLst>
  <p:sldIdLst>
    <p:sldId id="343" r:id="rId2"/>
    <p:sldId id="396" r:id="rId3"/>
    <p:sldId id="259" r:id="rId4"/>
    <p:sldId id="261" r:id="rId5"/>
    <p:sldId id="257" r:id="rId6"/>
    <p:sldId id="340" r:id="rId7"/>
    <p:sldId id="258" r:id="rId8"/>
    <p:sldId id="262" r:id="rId9"/>
    <p:sldId id="394" r:id="rId10"/>
    <p:sldId id="265" r:id="rId11"/>
    <p:sldId id="263" r:id="rId12"/>
    <p:sldId id="264" r:id="rId13"/>
    <p:sldId id="266" r:id="rId14"/>
    <p:sldId id="267" r:id="rId15"/>
    <p:sldId id="272" r:id="rId16"/>
    <p:sldId id="268" r:id="rId17"/>
    <p:sldId id="269" r:id="rId18"/>
    <p:sldId id="270" r:id="rId19"/>
    <p:sldId id="271" r:id="rId20"/>
    <p:sldId id="302" r:id="rId21"/>
    <p:sldId id="273" r:id="rId22"/>
    <p:sldId id="274" r:id="rId23"/>
    <p:sldId id="290" r:id="rId24"/>
    <p:sldId id="291" r:id="rId25"/>
    <p:sldId id="292" r:id="rId26"/>
    <p:sldId id="293" r:id="rId27"/>
    <p:sldId id="294" r:id="rId28"/>
    <p:sldId id="297" r:id="rId29"/>
    <p:sldId id="298" r:id="rId30"/>
    <p:sldId id="277" r:id="rId31"/>
    <p:sldId id="279" r:id="rId32"/>
    <p:sldId id="299" r:id="rId33"/>
    <p:sldId id="280" r:id="rId34"/>
    <p:sldId id="281" r:id="rId35"/>
    <p:sldId id="282" r:id="rId36"/>
    <p:sldId id="300" r:id="rId37"/>
    <p:sldId id="283" r:id="rId38"/>
    <p:sldId id="284" r:id="rId39"/>
    <p:sldId id="285" r:id="rId40"/>
    <p:sldId id="286" r:id="rId41"/>
    <p:sldId id="295" r:id="rId42"/>
    <p:sldId id="296" r:id="rId43"/>
    <p:sldId id="301" r:id="rId44"/>
    <p:sldId id="303" r:id="rId45"/>
    <p:sldId id="411" r:id="rId46"/>
    <p:sldId id="412" r:id="rId47"/>
    <p:sldId id="413" r:id="rId48"/>
    <p:sldId id="414" r:id="rId49"/>
    <p:sldId id="415" r:id="rId50"/>
    <p:sldId id="416" r:id="rId51"/>
    <p:sldId id="417" r:id="rId52"/>
    <p:sldId id="418" r:id="rId53"/>
    <p:sldId id="419" r:id="rId54"/>
    <p:sldId id="420" r:id="rId55"/>
    <p:sldId id="421" r:id="rId56"/>
    <p:sldId id="422" r:id="rId57"/>
    <p:sldId id="423" r:id="rId58"/>
    <p:sldId id="424" r:id="rId59"/>
    <p:sldId id="425" r:id="rId60"/>
    <p:sldId id="426" r:id="rId61"/>
    <p:sldId id="427" r:id="rId62"/>
    <p:sldId id="428" r:id="rId63"/>
    <p:sldId id="429" r:id="rId64"/>
    <p:sldId id="430" r:id="rId65"/>
    <p:sldId id="431" r:id="rId66"/>
    <p:sldId id="432" r:id="rId67"/>
    <p:sldId id="433" r:id="rId68"/>
    <p:sldId id="434" r:id="rId69"/>
    <p:sldId id="435" r:id="rId70"/>
    <p:sldId id="436" r:id="rId71"/>
    <p:sldId id="437" r:id="rId72"/>
    <p:sldId id="438" r:id="rId73"/>
    <p:sldId id="409" r:id="rId74"/>
    <p:sldId id="304" r:id="rId75"/>
    <p:sldId id="305" r:id="rId76"/>
    <p:sldId id="344" r:id="rId77"/>
    <p:sldId id="310" r:id="rId78"/>
    <p:sldId id="307" r:id="rId79"/>
    <p:sldId id="306" r:id="rId80"/>
    <p:sldId id="308" r:id="rId81"/>
    <p:sldId id="368" r:id="rId82"/>
    <p:sldId id="369" r:id="rId83"/>
    <p:sldId id="370" r:id="rId84"/>
    <p:sldId id="371" r:id="rId85"/>
    <p:sldId id="397" r:id="rId86"/>
    <p:sldId id="398" r:id="rId87"/>
    <p:sldId id="372" r:id="rId88"/>
    <p:sldId id="399" r:id="rId89"/>
    <p:sldId id="400" r:id="rId90"/>
    <p:sldId id="401" r:id="rId91"/>
    <p:sldId id="373" r:id="rId92"/>
    <p:sldId id="471" r:id="rId93"/>
    <p:sldId id="472" r:id="rId94"/>
    <p:sldId id="473" r:id="rId95"/>
    <p:sldId id="474" r:id="rId96"/>
    <p:sldId id="475" r:id="rId97"/>
    <p:sldId id="480" r:id="rId98"/>
    <p:sldId id="481" r:id="rId99"/>
    <p:sldId id="478" r:id="rId100"/>
    <p:sldId id="479" r:id="rId101"/>
    <p:sldId id="476" r:id="rId102"/>
    <p:sldId id="477" r:id="rId103"/>
    <p:sldId id="313" r:id="rId104"/>
    <p:sldId id="311" r:id="rId105"/>
    <p:sldId id="312" r:id="rId106"/>
    <p:sldId id="384" r:id="rId107"/>
    <p:sldId id="309" r:id="rId108"/>
    <p:sldId id="375" r:id="rId109"/>
    <p:sldId id="376" r:id="rId110"/>
    <p:sldId id="385" r:id="rId111"/>
    <p:sldId id="390" r:id="rId112"/>
    <p:sldId id="391" r:id="rId113"/>
    <p:sldId id="392" r:id="rId114"/>
    <p:sldId id="387" r:id="rId115"/>
    <p:sldId id="388" r:id="rId116"/>
    <p:sldId id="393" r:id="rId117"/>
    <p:sldId id="377" r:id="rId118"/>
    <p:sldId id="380" r:id="rId119"/>
    <p:sldId id="381" r:id="rId120"/>
    <p:sldId id="382" r:id="rId121"/>
    <p:sldId id="383" r:id="rId122"/>
    <p:sldId id="378" r:id="rId123"/>
    <p:sldId id="379" r:id="rId124"/>
    <p:sldId id="315" r:id="rId125"/>
    <p:sldId id="316" r:id="rId126"/>
    <p:sldId id="341" r:id="rId127"/>
    <p:sldId id="402" r:id="rId128"/>
    <p:sldId id="403" r:id="rId129"/>
    <p:sldId id="404" r:id="rId130"/>
    <p:sldId id="405" r:id="rId131"/>
    <p:sldId id="342" r:id="rId132"/>
    <p:sldId id="324" r:id="rId133"/>
    <p:sldId id="325" r:id="rId134"/>
    <p:sldId id="326" r:id="rId135"/>
    <p:sldId id="439" r:id="rId136"/>
    <p:sldId id="327" r:id="rId137"/>
    <p:sldId id="336" r:id="rId138"/>
    <p:sldId id="447" r:id="rId139"/>
    <p:sldId id="446" r:id="rId140"/>
    <p:sldId id="445" r:id="rId141"/>
    <p:sldId id="448" r:id="rId142"/>
    <p:sldId id="449" r:id="rId143"/>
    <p:sldId id="450" r:id="rId144"/>
    <p:sldId id="329" r:id="rId145"/>
    <p:sldId id="335" r:id="rId146"/>
    <p:sldId id="451" r:id="rId147"/>
    <p:sldId id="330" r:id="rId148"/>
    <p:sldId id="333" r:id="rId149"/>
    <p:sldId id="334" r:id="rId150"/>
    <p:sldId id="452" r:id="rId151"/>
    <p:sldId id="453" r:id="rId152"/>
    <p:sldId id="454" r:id="rId153"/>
    <p:sldId id="328" r:id="rId154"/>
    <p:sldId id="332" r:id="rId155"/>
    <p:sldId id="455" r:id="rId156"/>
    <p:sldId id="456" r:id="rId157"/>
    <p:sldId id="457" r:id="rId158"/>
    <p:sldId id="331" r:id="rId159"/>
    <p:sldId id="458" r:id="rId160"/>
    <p:sldId id="460" r:id="rId161"/>
    <p:sldId id="461" r:id="rId162"/>
    <p:sldId id="462" r:id="rId163"/>
    <p:sldId id="345" r:id="rId164"/>
    <p:sldId id="348" r:id="rId165"/>
    <p:sldId id="463" r:id="rId166"/>
    <p:sldId id="468" r:id="rId167"/>
    <p:sldId id="464" r:id="rId168"/>
    <p:sldId id="465" r:id="rId169"/>
    <p:sldId id="466" r:id="rId170"/>
    <p:sldId id="467" r:id="rId171"/>
    <p:sldId id="469" r:id="rId172"/>
    <p:sldId id="346" r:id="rId173"/>
    <p:sldId id="349" r:id="rId174"/>
    <p:sldId id="354" r:id="rId175"/>
    <p:sldId id="359" r:id="rId176"/>
    <p:sldId id="360" r:id="rId177"/>
    <p:sldId id="361" r:id="rId178"/>
    <p:sldId id="358" r:id="rId179"/>
    <p:sldId id="356" r:id="rId180"/>
    <p:sldId id="357" r:id="rId181"/>
    <p:sldId id="355" r:id="rId182"/>
    <p:sldId id="347" r:id="rId183"/>
    <p:sldId id="350" r:id="rId184"/>
    <p:sldId id="362" r:id="rId185"/>
    <p:sldId id="364" r:id="rId186"/>
    <p:sldId id="365" r:id="rId187"/>
    <p:sldId id="366" r:id="rId188"/>
    <p:sldId id="363" r:id="rId189"/>
    <p:sldId id="367" r:id="rId190"/>
    <p:sldId id="407" r:id="rId191"/>
  </p:sldIdLst>
  <p:sldSz cx="9144000" cy="6858000" type="screen4x3"/>
  <p:notesSz cx="6881813" cy="9296400"/>
  <p:embeddedFontLst>
    <p:embeddedFont>
      <p:font typeface="Monotype Sorts" panose="020B0604020202020204"/>
      <p:regular r:id="rId194"/>
    </p:embeddedFont>
    <p:embeddedFont>
      <p:font typeface="Calibri" panose="020F0502020204030204" pitchFamily="34" charset="0"/>
      <p:regular r:id="rId195"/>
      <p:bold r:id="rId196"/>
      <p:italic r:id="rId197"/>
      <p:boldItalic r:id="rId198"/>
    </p:embeddedFont>
  </p:embeddedFontLst>
  <p:defaultTextStyle>
    <a:defPPr>
      <a:defRPr lang="en-US"/>
    </a:defPPr>
    <a:lvl1pPr algn="l" rtl="0" eaLnBrk="0" fontAlgn="base" hangingPunct="0">
      <a:spcBef>
        <a:spcPct val="0"/>
      </a:spcBef>
      <a:spcAft>
        <a:spcPct val="0"/>
      </a:spcAft>
      <a:defRPr sz="2800" kern="1200">
        <a:solidFill>
          <a:schemeClr val="tx1"/>
        </a:solidFill>
        <a:latin typeface="Arial" charset="0"/>
        <a:ea typeface="+mn-ea"/>
        <a:cs typeface="+mn-cs"/>
      </a:defRPr>
    </a:lvl1pPr>
    <a:lvl2pPr marL="457200" algn="l" rtl="0" eaLnBrk="0" fontAlgn="base" hangingPunct="0">
      <a:spcBef>
        <a:spcPct val="0"/>
      </a:spcBef>
      <a:spcAft>
        <a:spcPct val="0"/>
      </a:spcAft>
      <a:defRPr sz="2800" kern="1200">
        <a:solidFill>
          <a:schemeClr val="tx1"/>
        </a:solidFill>
        <a:latin typeface="Arial" charset="0"/>
        <a:ea typeface="+mn-ea"/>
        <a:cs typeface="+mn-cs"/>
      </a:defRPr>
    </a:lvl2pPr>
    <a:lvl3pPr marL="914400" algn="l" rtl="0" eaLnBrk="0" fontAlgn="base" hangingPunct="0">
      <a:spcBef>
        <a:spcPct val="0"/>
      </a:spcBef>
      <a:spcAft>
        <a:spcPct val="0"/>
      </a:spcAft>
      <a:defRPr sz="2800" kern="1200">
        <a:solidFill>
          <a:schemeClr val="tx1"/>
        </a:solidFill>
        <a:latin typeface="Arial" charset="0"/>
        <a:ea typeface="+mn-ea"/>
        <a:cs typeface="+mn-cs"/>
      </a:defRPr>
    </a:lvl3pPr>
    <a:lvl4pPr marL="1371600" algn="l" rtl="0" eaLnBrk="0" fontAlgn="base" hangingPunct="0">
      <a:spcBef>
        <a:spcPct val="0"/>
      </a:spcBef>
      <a:spcAft>
        <a:spcPct val="0"/>
      </a:spcAft>
      <a:defRPr sz="2800" kern="1200">
        <a:solidFill>
          <a:schemeClr val="tx1"/>
        </a:solidFill>
        <a:latin typeface="Arial" charset="0"/>
        <a:ea typeface="+mn-ea"/>
        <a:cs typeface="+mn-cs"/>
      </a:defRPr>
    </a:lvl4pPr>
    <a:lvl5pPr marL="1828800" algn="l" rtl="0" eaLnBrk="0" fontAlgn="base" hangingPunct="0">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AFC"/>
    <a:srgbClr val="FFFFFF"/>
    <a:srgbClr val="F6FCFD"/>
    <a:srgbClr val="FF00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8" autoAdjust="0"/>
  </p:normalViewPr>
  <p:slideViewPr>
    <p:cSldViewPr>
      <p:cViewPr varScale="1">
        <p:scale>
          <a:sx n="108" d="100"/>
          <a:sy n="108" d="100"/>
        </p:scale>
        <p:origin x="170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font" Target="fonts/font3.fntdata"/><Relationship Id="rId20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97" Type="http://schemas.openxmlformats.org/officeDocument/2006/relationships/font" Target="fonts/font4.fntdata"/><Relationship Id="rId20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5.fntdata"/><Relationship Id="rId172" Type="http://schemas.openxmlformats.org/officeDocument/2006/relationships/slide" Target="slides/slide171.xml"/><Relationship Id="rId193" Type="http://schemas.openxmlformats.org/officeDocument/2006/relationships/handoutMaster" Target="handoutMasters/handoutMaster1.xml"/><Relationship Id="rId20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1.fntdata"/><Relationship Id="rId199" Type="http://schemas.openxmlformats.org/officeDocument/2006/relationships/presProps" Target="presProps.xml"/><Relationship Id="rId203"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2.fntdata"/><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2982913"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defTabSz="946150">
              <a:defRPr sz="1000" i="1"/>
            </a:lvl1pPr>
          </a:lstStyle>
          <a:p>
            <a:pPr>
              <a:defRPr/>
            </a:pPr>
            <a:endParaRPr lang="en-US"/>
          </a:p>
        </p:txBody>
      </p:sp>
      <p:sp>
        <p:nvSpPr>
          <p:cNvPr id="2051" name="Rectangle 3"/>
          <p:cNvSpPr>
            <a:spLocks noGrp="1" noChangeArrowheads="1"/>
          </p:cNvSpPr>
          <p:nvPr>
            <p:ph type="dt" idx="1"/>
          </p:nvPr>
        </p:nvSpPr>
        <p:spPr bwMode="auto">
          <a:xfrm>
            <a:off x="3898900" y="0"/>
            <a:ext cx="2982913"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946150">
              <a:defRPr sz="1000" i="1"/>
            </a:lvl1pPr>
          </a:lstStyle>
          <a:p>
            <a:pPr>
              <a:defRPr/>
            </a:pPr>
            <a:endParaRPr lang="en-US"/>
          </a:p>
        </p:txBody>
      </p:sp>
      <p:sp>
        <p:nvSpPr>
          <p:cNvPr id="134148" name="Rectangle 4"/>
          <p:cNvSpPr>
            <a:spLocks noGrp="1" noRot="1" noChangeAspect="1" noChangeArrowheads="1" noTextEdit="1"/>
          </p:cNvSpPr>
          <p:nvPr>
            <p:ph type="sldImg" idx="2"/>
          </p:nvPr>
        </p:nvSpPr>
        <p:spPr bwMode="auto">
          <a:xfrm>
            <a:off x="1125538" y="703263"/>
            <a:ext cx="4629150" cy="34734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7575" y="4416425"/>
            <a:ext cx="5045075" cy="4183063"/>
          </a:xfrm>
          <a:prstGeom prst="rect">
            <a:avLst/>
          </a:prstGeom>
          <a:noFill/>
          <a:ln w="9525">
            <a:noFill/>
            <a:miter lim="800000"/>
            <a:headEnd/>
            <a:tailEnd/>
          </a:ln>
          <a:effectLst/>
        </p:spPr>
        <p:txBody>
          <a:bodyPr vert="horz" wrap="square" lIns="93662" tIns="47625" rIns="93662" bIns="476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8831263"/>
            <a:ext cx="2982913" cy="465137"/>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defTabSz="946150">
              <a:defRPr sz="1000" i="1"/>
            </a:lvl1pPr>
          </a:lstStyle>
          <a:p>
            <a:pPr>
              <a:defRPr/>
            </a:pPr>
            <a:endParaRPr lang="en-US"/>
          </a:p>
        </p:txBody>
      </p:sp>
      <p:sp>
        <p:nvSpPr>
          <p:cNvPr id="2055" name="Rectangle 7"/>
          <p:cNvSpPr>
            <a:spLocks noGrp="1" noChangeArrowheads="1"/>
          </p:cNvSpPr>
          <p:nvPr>
            <p:ph type="sldNum" sz="quarter" idx="5"/>
          </p:nvPr>
        </p:nvSpPr>
        <p:spPr bwMode="auto">
          <a:xfrm>
            <a:off x="3898900" y="8831263"/>
            <a:ext cx="2982913" cy="465137"/>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946150">
              <a:defRPr sz="1000" i="1"/>
            </a:lvl1pPr>
          </a:lstStyle>
          <a:p>
            <a:pPr>
              <a:defRPr/>
            </a:pPr>
            <a:fld id="{622D7DB2-E93B-4051-A046-9A59B001DF4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9461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65138" algn="l" defTabSz="9461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30275" algn="l" defTabSz="9461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95413" algn="l" defTabSz="9461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62138" algn="l" defTabSz="9461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15F9818F-5442-4896-B806-73DD841953EB}" type="slidenum">
              <a:rPr lang="en-US" smtClean="0"/>
              <a:pPr/>
              <a:t>27</a:t>
            </a:fld>
            <a:endParaRPr lang="en-US"/>
          </a:p>
        </p:txBody>
      </p:sp>
      <p:sp>
        <p:nvSpPr>
          <p:cNvPr id="135171" name="Rectangle 2"/>
          <p:cNvSpPr>
            <a:spLocks noGrp="1" noRot="1" noChangeAspect="1" noChangeArrowheads="1" noTextEdit="1"/>
          </p:cNvSpPr>
          <p:nvPr>
            <p:ph type="sldImg"/>
          </p:nvPr>
        </p:nvSpPr>
        <p:spPr>
          <a:xfrm>
            <a:off x="1125538" y="704850"/>
            <a:ext cx="4629150" cy="3473450"/>
          </a:xfrm>
          <a:ln cap="flat"/>
        </p:spPr>
      </p:sp>
      <p:sp>
        <p:nvSpPr>
          <p:cNvPr id="135172" name="Rectangle 3"/>
          <p:cNvSpPr>
            <a:spLocks noGrp="1" noChangeArrowheads="1"/>
          </p:cNvSpPr>
          <p:nvPr>
            <p:ph type="body" idx="1"/>
          </p:nvPr>
        </p:nvSpPr>
        <p:spPr>
          <a:xfrm>
            <a:off x="915988" y="4416425"/>
            <a:ext cx="5045075" cy="4183063"/>
          </a:xfrm>
          <a:noFill/>
          <a:ln/>
        </p:spPr>
        <p:txBody>
          <a:bodyPr lIns="92075" tIns="44450" rIns="92075" bIns="44450"/>
          <a:lstStyle/>
          <a:p>
            <a:pPr defTabSz="790575"/>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D7DB2-E93B-4051-A046-9A59B001DF4D}" type="slidenum">
              <a:rPr lang="en-US" smtClean="0"/>
              <a:pPr>
                <a:defRPr/>
              </a:pPr>
              <a:t>96</a:t>
            </a:fld>
            <a:endParaRPr lang="en-US"/>
          </a:p>
        </p:txBody>
      </p:sp>
    </p:spTree>
    <p:extLst>
      <p:ext uri="{BB962C8B-B14F-4D97-AF65-F5344CB8AC3E}">
        <p14:creationId xmlns:p14="http://schemas.microsoft.com/office/powerpoint/2010/main" val="247779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E2D0A2-EA7E-437B-A4F1-C8FD4A1DEAB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1045CE-6D25-4026-9304-26BE5B1AAB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DFDADB-39CE-4CFA-B909-4ACE81EF46B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B83C80-54B7-42E3-8D6B-B21189F77DF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DCFB7F-1A64-4988-8556-B9360B9F070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DB2A9C-526C-429A-B8BB-C5FFD0124F0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1DD0A07-D1EE-4BBA-ABB8-25AE0E27EDC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B634BE2-30E9-47AB-A0E2-D839350E483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6600CEE-A89C-4DD4-B6A6-9C535B9D1BB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E80D3B-C99A-45EF-B1C2-9854E8068D1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300221-7D38-421C-A30E-08CDF4CAD80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4B3E180-D60F-4E9E-A64C-178F8E7087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3.png"/></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4.png"/></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25.png"/></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26.png"/></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27.png"/></Relationships>
</file>

<file path=ppt/slides/_rels/slide17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29.png"/></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30.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31.png"/></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32.png"/></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33.png"/></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34.png"/></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35.png"/></Relationships>
</file>

<file path=ppt/slides/_rels/slide18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1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77828" name="Rectangle 1028"/>
          <p:cNvSpPr>
            <a:spLocks noChangeArrowheads="1"/>
          </p:cNvSpPr>
          <p:nvPr/>
        </p:nvSpPr>
        <p:spPr bwMode="auto">
          <a:xfrm>
            <a:off x="2057400" y="6172200"/>
            <a:ext cx="6781800" cy="400050"/>
          </a:xfrm>
          <a:prstGeom prst="rect">
            <a:avLst/>
          </a:prstGeom>
          <a:noFill/>
          <a:ln w="9525">
            <a:noFill/>
            <a:miter lim="800000"/>
            <a:headEnd/>
            <a:tailEnd/>
          </a:ln>
          <a:effectLst/>
        </p:spPr>
        <p:txBody>
          <a:bodyPr lIns="92075" tIns="46038" rIns="92075" bIns="46038">
            <a:spAutoFit/>
          </a:bodyPr>
          <a:lstStyle/>
          <a:p>
            <a:pPr algn="r">
              <a:spcBef>
                <a:spcPct val="20000"/>
              </a:spcBef>
              <a:defRPr/>
            </a:pPr>
            <a:r>
              <a:rPr lang="en-US" sz="2000" dirty="0">
                <a:solidFill>
                  <a:schemeClr val="bg1">
                    <a:lumMod val="60000"/>
                    <a:lumOff val="40000"/>
                  </a:schemeClr>
                </a:solidFill>
                <a:effectLst>
                  <a:outerShdw blurRad="38100" dist="38100" dir="2700000" algn="tl">
                    <a:srgbClr val="000000"/>
                  </a:outerShdw>
                </a:effectLst>
              </a:rPr>
              <a:t>http://www.PredictionSoftwareInc.com</a:t>
            </a:r>
          </a:p>
        </p:txBody>
      </p:sp>
      <p:pic>
        <p:nvPicPr>
          <p:cNvPr id="19459" name="Content Placeholder 3" descr="PSI Large Logo (PNG).PNG"/>
          <p:cNvPicPr>
            <a:picLocks noChangeAspect="1"/>
          </p:cNvPicPr>
          <p:nvPr/>
        </p:nvPicPr>
        <p:blipFill>
          <a:blip r:embed="rId2" cstate="print"/>
          <a:srcRect/>
          <a:stretch>
            <a:fillRect/>
          </a:stretch>
        </p:blipFill>
        <p:spPr bwMode="auto">
          <a:xfrm>
            <a:off x="444500" y="1524000"/>
            <a:ext cx="8470900" cy="25146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dissolve/>
  </p:transition>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381000"/>
            <a:ext cx="7772400" cy="1143000"/>
          </a:xfrm>
          <a:noFill/>
        </p:spPr>
        <p:txBody>
          <a:bodyPr/>
          <a:lstStyle/>
          <a:p>
            <a:pPr eaLnBrk="1" hangingPunct="1"/>
            <a:r>
              <a:rPr lang="en-US" sz="3600"/>
              <a:t>Hand-Held Computer Data Collection</a:t>
            </a:r>
          </a:p>
        </p:txBody>
      </p:sp>
      <p:sp>
        <p:nvSpPr>
          <p:cNvPr id="15363" name="Rectangle 3"/>
          <p:cNvSpPr>
            <a:spLocks noGrp="1" noChangeArrowheads="1"/>
          </p:cNvSpPr>
          <p:nvPr>
            <p:ph idx="1"/>
          </p:nvPr>
        </p:nvSpPr>
        <p:spPr>
          <a:xfrm>
            <a:off x="533400" y="1752600"/>
            <a:ext cx="8305800" cy="4114800"/>
          </a:xfrm>
        </p:spPr>
        <p:txBody>
          <a:bodyPr rtlCol="0">
            <a:normAutofit lnSpcReduction="10000"/>
          </a:bodyPr>
          <a:lstStyle/>
          <a:p>
            <a:pPr eaLnBrk="1" fontAlgn="auto" hangingPunct="1">
              <a:spcAft>
                <a:spcPts val="0"/>
              </a:spcAft>
              <a:buFont typeface="Monotype Sorts" pitchFamily="2" charset="2"/>
              <a:buChar char="l"/>
              <a:defRPr/>
            </a:pPr>
            <a:r>
              <a:rPr lang="en-US" sz="2000" b="1"/>
              <a:t>Collect physical inventory of both raw materials and fullgoods.</a:t>
            </a:r>
          </a:p>
          <a:p>
            <a:pPr eaLnBrk="1" fontAlgn="auto" hangingPunct="1">
              <a:spcAft>
                <a:spcPts val="0"/>
              </a:spcAft>
              <a:buFont typeface="Monotype Sorts" pitchFamily="2" charset="2"/>
              <a:buChar char="l"/>
              <a:defRPr/>
            </a:pPr>
            <a:r>
              <a:rPr lang="en-US" sz="2000" b="1"/>
              <a:t>Ability to scan UPC or Bar codes.</a:t>
            </a:r>
          </a:p>
          <a:p>
            <a:pPr eaLnBrk="1" fontAlgn="auto" hangingPunct="1">
              <a:spcAft>
                <a:spcPts val="0"/>
              </a:spcAft>
              <a:buFont typeface="Monotype Sorts" pitchFamily="2" charset="2"/>
              <a:buChar char="l"/>
              <a:defRPr/>
            </a:pPr>
            <a:r>
              <a:rPr lang="en-US" sz="2000" b="1"/>
              <a:t>Track Physical Inventory Location within the facility.</a:t>
            </a:r>
          </a:p>
          <a:p>
            <a:pPr eaLnBrk="1" fontAlgn="auto" hangingPunct="1">
              <a:spcAft>
                <a:spcPts val="0"/>
              </a:spcAft>
              <a:buFont typeface="Monotype Sorts" pitchFamily="2" charset="2"/>
              <a:buChar char="l"/>
              <a:defRPr/>
            </a:pPr>
            <a:r>
              <a:rPr lang="en-US" sz="2000" b="1"/>
              <a:t>Paperless data collection.</a:t>
            </a:r>
          </a:p>
          <a:p>
            <a:pPr eaLnBrk="1" fontAlgn="auto" hangingPunct="1">
              <a:spcAft>
                <a:spcPts val="0"/>
              </a:spcAft>
              <a:buFont typeface="Monotype Sorts" pitchFamily="2" charset="2"/>
              <a:buChar char="l"/>
              <a:defRPr/>
            </a:pPr>
            <a:r>
              <a:rPr lang="en-US" sz="2000" b="1"/>
              <a:t>Faster counting. Inventories are available earlier.</a:t>
            </a:r>
          </a:p>
          <a:p>
            <a:pPr eaLnBrk="1" fontAlgn="auto" hangingPunct="1">
              <a:spcAft>
                <a:spcPts val="0"/>
              </a:spcAft>
              <a:buFont typeface="Monotype Sorts" pitchFamily="2" charset="2"/>
              <a:buChar char="l"/>
              <a:defRPr/>
            </a:pPr>
            <a:r>
              <a:rPr lang="en-US" sz="2000" b="1"/>
              <a:t>More Accurate. Computer does all the mathematical computations and accumulation.</a:t>
            </a:r>
          </a:p>
          <a:p>
            <a:pPr eaLnBrk="1" fontAlgn="auto" hangingPunct="1">
              <a:spcAft>
                <a:spcPts val="0"/>
              </a:spcAft>
              <a:buFont typeface="Monotype Sorts" pitchFamily="2" charset="2"/>
              <a:buChar char="l"/>
              <a:defRPr/>
            </a:pPr>
            <a:r>
              <a:rPr lang="en-US" sz="2000" b="1"/>
              <a:t>Eliminates the need to retype data manually, uploads to host automatically.</a:t>
            </a:r>
          </a:p>
          <a:p>
            <a:pPr eaLnBrk="1" fontAlgn="auto" hangingPunct="1">
              <a:spcAft>
                <a:spcPts val="0"/>
              </a:spcAft>
              <a:buFont typeface="Monotype Sorts" pitchFamily="2" charset="2"/>
              <a:buChar char="l"/>
              <a:defRPr/>
            </a:pPr>
            <a:r>
              <a:rPr lang="en-US" sz="2000" b="1"/>
              <a:t>Possible headcount reduction or personnel redeployment due to time savings.</a:t>
            </a:r>
          </a:p>
          <a:p>
            <a:pPr eaLnBrk="1" fontAlgn="auto" hangingPunct="1">
              <a:spcAft>
                <a:spcPts val="0"/>
              </a:spcAft>
              <a:buFont typeface="Monotype Sorts" pitchFamily="2" charset="2"/>
              <a:buChar char="l"/>
              <a:defRPr/>
            </a:pPr>
            <a:r>
              <a:rPr lang="en-US" sz="2000" b="1"/>
              <a:t>Software is compatible with all pen based hand-held computers.</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5363">
                                            <p:txEl>
                                              <p:pRg st="0" end="0"/>
                                            </p:txEl>
                                          </p:spTgt>
                                        </p:tgtEl>
                                        <p:attrNameLst>
                                          <p:attrName>style.visibility</p:attrName>
                                        </p:attrNameLst>
                                      </p:cBhvr>
                                      <p:to>
                                        <p:strVal val="visible"/>
                                      </p:to>
                                    </p:set>
                                    <p:anim to="" calcmode="lin" valueType="num">
                                      <p:cBhvr>
                                        <p:cTn id="7" dur="1" fill="hold"/>
                                        <p:tgtEl>
                                          <p:spTgt spid="1536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5363">
                                            <p:txEl>
                                              <p:pRg st="1" end="1"/>
                                            </p:txEl>
                                          </p:spTgt>
                                        </p:tgtEl>
                                        <p:attrNameLst>
                                          <p:attrName>style.visibility</p:attrName>
                                        </p:attrNameLst>
                                      </p:cBhvr>
                                      <p:to>
                                        <p:strVal val="visible"/>
                                      </p:to>
                                    </p:set>
                                    <p:anim to="" calcmode="lin" valueType="num">
                                      <p:cBhvr>
                                        <p:cTn id="12" dur="1" fill="hold"/>
                                        <p:tgtEl>
                                          <p:spTgt spid="1536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5363">
                                            <p:txEl>
                                              <p:pRg st="2" end="2"/>
                                            </p:txEl>
                                          </p:spTgt>
                                        </p:tgtEl>
                                        <p:attrNameLst>
                                          <p:attrName>style.visibility</p:attrName>
                                        </p:attrNameLst>
                                      </p:cBhvr>
                                      <p:to>
                                        <p:strVal val="visible"/>
                                      </p:to>
                                    </p:set>
                                    <p:anim to="" calcmode="lin" valueType="num">
                                      <p:cBhvr>
                                        <p:cTn id="17" dur="1" fill="hold"/>
                                        <p:tgtEl>
                                          <p:spTgt spid="1536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5363">
                                            <p:txEl>
                                              <p:pRg st="3" end="3"/>
                                            </p:txEl>
                                          </p:spTgt>
                                        </p:tgtEl>
                                        <p:attrNameLst>
                                          <p:attrName>style.visibility</p:attrName>
                                        </p:attrNameLst>
                                      </p:cBhvr>
                                      <p:to>
                                        <p:strVal val="visible"/>
                                      </p:to>
                                    </p:set>
                                    <p:anim to="" calcmode="lin" valueType="num">
                                      <p:cBhvr>
                                        <p:cTn id="22" dur="1" fill="hold"/>
                                        <p:tgtEl>
                                          <p:spTgt spid="1536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5363">
                                            <p:txEl>
                                              <p:pRg st="4" end="4"/>
                                            </p:txEl>
                                          </p:spTgt>
                                        </p:tgtEl>
                                        <p:attrNameLst>
                                          <p:attrName>style.visibility</p:attrName>
                                        </p:attrNameLst>
                                      </p:cBhvr>
                                      <p:to>
                                        <p:strVal val="visible"/>
                                      </p:to>
                                    </p:set>
                                    <p:anim to="" calcmode="lin" valueType="num">
                                      <p:cBhvr>
                                        <p:cTn id="27" dur="1" fill="hold"/>
                                        <p:tgtEl>
                                          <p:spTgt spid="1536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5363">
                                            <p:txEl>
                                              <p:pRg st="5" end="5"/>
                                            </p:txEl>
                                          </p:spTgt>
                                        </p:tgtEl>
                                        <p:attrNameLst>
                                          <p:attrName>style.visibility</p:attrName>
                                        </p:attrNameLst>
                                      </p:cBhvr>
                                      <p:to>
                                        <p:strVal val="visible"/>
                                      </p:to>
                                    </p:set>
                                    <p:anim to="" calcmode="lin" valueType="num">
                                      <p:cBhvr>
                                        <p:cTn id="32" dur="1" fill="hold"/>
                                        <p:tgtEl>
                                          <p:spTgt spid="1536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5363">
                                            <p:txEl>
                                              <p:pRg st="6" end="6"/>
                                            </p:txEl>
                                          </p:spTgt>
                                        </p:tgtEl>
                                        <p:attrNameLst>
                                          <p:attrName>style.visibility</p:attrName>
                                        </p:attrNameLst>
                                      </p:cBhvr>
                                      <p:to>
                                        <p:strVal val="visible"/>
                                      </p:to>
                                    </p:set>
                                    <p:anim to="" calcmode="lin" valueType="num">
                                      <p:cBhvr>
                                        <p:cTn id="37" dur="1" fill="hold"/>
                                        <p:tgtEl>
                                          <p:spTgt spid="1536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5363">
                                            <p:txEl>
                                              <p:pRg st="7" end="7"/>
                                            </p:txEl>
                                          </p:spTgt>
                                        </p:tgtEl>
                                        <p:attrNameLst>
                                          <p:attrName>style.visibility</p:attrName>
                                        </p:attrNameLst>
                                      </p:cBhvr>
                                      <p:to>
                                        <p:strVal val="visible"/>
                                      </p:to>
                                    </p:set>
                                    <p:anim to="" calcmode="lin" valueType="num">
                                      <p:cBhvr>
                                        <p:cTn id="42" dur="1" fill="hold"/>
                                        <p:tgtEl>
                                          <p:spTgt spid="1536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15363">
                                            <p:txEl>
                                              <p:pRg st="8" end="8"/>
                                            </p:txEl>
                                          </p:spTgt>
                                        </p:tgtEl>
                                        <p:attrNameLst>
                                          <p:attrName>style.visibility</p:attrName>
                                        </p:attrNameLst>
                                      </p:cBhvr>
                                      <p:to>
                                        <p:strVal val="visible"/>
                                      </p:to>
                                    </p:set>
                                    <p:anim to="" calcmode="lin" valueType="num">
                                      <p:cBhvr>
                                        <p:cTn id="47" dur="1" fill="hold"/>
                                        <p:tgtEl>
                                          <p:spTgt spid="1536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EEA1-2757-42D1-9F3B-F035F426D974}"/>
              </a:ext>
            </a:extLst>
          </p:cNvPr>
          <p:cNvSpPr>
            <a:spLocks noGrp="1"/>
          </p:cNvSpPr>
          <p:nvPr>
            <p:ph type="title"/>
          </p:nvPr>
        </p:nvSpPr>
        <p:spPr/>
        <p:txBody>
          <a:bodyPr/>
          <a:lstStyle/>
          <a:p>
            <a:r>
              <a:rPr lang="en-US" dirty="0"/>
              <a:t>Scan Bar Code using camera integrated into tablet</a:t>
            </a:r>
          </a:p>
        </p:txBody>
      </p:sp>
      <p:pic>
        <p:nvPicPr>
          <p:cNvPr id="6" name="Picture Placeholder 5">
            <a:extLst>
              <a:ext uri="{FF2B5EF4-FFF2-40B4-BE49-F238E27FC236}">
                <a16:creationId xmlns:a16="http://schemas.microsoft.com/office/drawing/2014/main" id="{1F256BF0-BE2C-478E-9B6B-479B750724F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75" r="12775"/>
          <a:stretch>
            <a:fillRect/>
          </a:stretch>
        </p:blipFill>
        <p:spPr/>
      </p:pic>
      <p:sp>
        <p:nvSpPr>
          <p:cNvPr id="4" name="Text Placeholder 3">
            <a:extLst>
              <a:ext uri="{FF2B5EF4-FFF2-40B4-BE49-F238E27FC236}">
                <a16:creationId xmlns:a16="http://schemas.microsoft.com/office/drawing/2014/main" id="{3600D246-031B-4073-8EAD-8B2E256B2FAB}"/>
              </a:ext>
            </a:extLst>
          </p:cNvPr>
          <p:cNvSpPr>
            <a:spLocks noGrp="1"/>
          </p:cNvSpPr>
          <p:nvPr>
            <p:ph type="body" sz="half" idx="2"/>
          </p:nvPr>
        </p:nvSpPr>
        <p:spPr/>
        <p:txBody>
          <a:bodyPr/>
          <a:lstStyle/>
          <a:p>
            <a:r>
              <a:rPr lang="en-US" dirty="0"/>
              <a:t>Place the barcode inside the viewfinder rectangle to scan it.</a:t>
            </a:r>
          </a:p>
        </p:txBody>
      </p:sp>
    </p:spTree>
    <p:extLst>
      <p:ext uri="{BB962C8B-B14F-4D97-AF65-F5344CB8AC3E}">
        <p14:creationId xmlns:p14="http://schemas.microsoft.com/office/powerpoint/2010/main" val="19180438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41467-D847-4AAA-851C-BB330092013A}"/>
              </a:ext>
            </a:extLst>
          </p:cNvPr>
          <p:cNvSpPr>
            <a:spLocks noGrp="1"/>
          </p:cNvSpPr>
          <p:nvPr>
            <p:ph type="title"/>
          </p:nvPr>
        </p:nvSpPr>
        <p:spPr/>
        <p:txBody>
          <a:bodyPr/>
          <a:lstStyle/>
          <a:p>
            <a:r>
              <a:rPr lang="en-US" dirty="0"/>
              <a:t>Bar Code Scan w/Camera</a:t>
            </a:r>
          </a:p>
        </p:txBody>
      </p:sp>
      <p:pic>
        <p:nvPicPr>
          <p:cNvPr id="5" name="Scan with Camera Example Video Milk Gallon - trimmed">
            <a:hlinkClick r:id="" action="ppaction://media"/>
            <a:extLst>
              <a:ext uri="{FF2B5EF4-FFF2-40B4-BE49-F238E27FC236}">
                <a16:creationId xmlns:a16="http://schemas.microsoft.com/office/drawing/2014/main" id="{AE7F7839-7C52-4B8F-B1AC-F4AF118A1F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84688" y="273050"/>
            <a:ext cx="3292475" cy="5853113"/>
          </a:xfrm>
        </p:spPr>
      </p:pic>
      <p:sp>
        <p:nvSpPr>
          <p:cNvPr id="4" name="Text Placeholder 3">
            <a:extLst>
              <a:ext uri="{FF2B5EF4-FFF2-40B4-BE49-F238E27FC236}">
                <a16:creationId xmlns:a16="http://schemas.microsoft.com/office/drawing/2014/main" id="{56FBC64F-9428-4057-A4F4-3F927A861675}"/>
              </a:ext>
            </a:extLst>
          </p:cNvPr>
          <p:cNvSpPr>
            <a:spLocks noGrp="1"/>
          </p:cNvSpPr>
          <p:nvPr>
            <p:ph type="body" sz="half" idx="2"/>
          </p:nvPr>
        </p:nvSpPr>
        <p:spPr/>
        <p:txBody>
          <a:bodyPr/>
          <a:lstStyle/>
          <a:p>
            <a:r>
              <a:rPr lang="en-US" dirty="0"/>
              <a:t>Because most smart phones lack a CCD or laser scanner, we can use the integrated camera to capture and decode the UPC or other bar code. </a:t>
            </a:r>
          </a:p>
          <a:p>
            <a:endParaRPr lang="en-US" dirty="0"/>
          </a:p>
          <a:p>
            <a:r>
              <a:rPr lang="en-US" dirty="0"/>
              <a:t>User will be able to confirm the scan by reviewing the matching product description.</a:t>
            </a:r>
          </a:p>
          <a:p>
            <a:endParaRPr lang="en-US" dirty="0"/>
          </a:p>
          <a:p>
            <a:r>
              <a:rPr lang="en-US" dirty="0"/>
              <a:t>User can scan product UPC codes even if they are not yet activated for their store.*</a:t>
            </a:r>
          </a:p>
          <a:p>
            <a:endParaRPr lang="en-US" dirty="0"/>
          </a:p>
          <a:p>
            <a:r>
              <a:rPr lang="en-US" dirty="0"/>
              <a:t>Different sounds and different screen colors can be use to distinguish between activated products or inactivated products.</a:t>
            </a:r>
          </a:p>
        </p:txBody>
      </p:sp>
    </p:spTree>
    <p:extLst>
      <p:ext uri="{BB962C8B-B14F-4D97-AF65-F5344CB8AC3E}">
        <p14:creationId xmlns:p14="http://schemas.microsoft.com/office/powerpoint/2010/main" val="3490396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01A9-BDFF-4C14-A34F-E3A43F57F23B}"/>
              </a:ext>
            </a:extLst>
          </p:cNvPr>
          <p:cNvSpPr>
            <a:spLocks noGrp="1"/>
          </p:cNvSpPr>
          <p:nvPr>
            <p:ph type="title"/>
          </p:nvPr>
        </p:nvSpPr>
        <p:spPr/>
        <p:txBody>
          <a:bodyPr/>
          <a:lstStyle/>
          <a:p>
            <a:r>
              <a:rPr lang="en-US" dirty="0"/>
              <a:t>Scan Bar Code w/ Camera</a:t>
            </a:r>
          </a:p>
        </p:txBody>
      </p:sp>
      <p:pic>
        <p:nvPicPr>
          <p:cNvPr id="5" name="Scan with Camera Example Video Orange Juice - trimmed">
            <a:hlinkClick r:id="" action="ppaction://media"/>
            <a:extLst>
              <a:ext uri="{FF2B5EF4-FFF2-40B4-BE49-F238E27FC236}">
                <a16:creationId xmlns:a16="http://schemas.microsoft.com/office/drawing/2014/main" id="{350F7791-1136-4F6C-8C9E-C6EECBE7AA0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84688" y="273050"/>
            <a:ext cx="3292475" cy="5853113"/>
          </a:xfrm>
        </p:spPr>
      </p:pic>
      <p:sp>
        <p:nvSpPr>
          <p:cNvPr id="4" name="Text Placeholder 3">
            <a:extLst>
              <a:ext uri="{FF2B5EF4-FFF2-40B4-BE49-F238E27FC236}">
                <a16:creationId xmlns:a16="http://schemas.microsoft.com/office/drawing/2014/main" id="{336629CF-F1E6-42CA-AEF3-B83A750652D8}"/>
              </a:ext>
            </a:extLst>
          </p:cNvPr>
          <p:cNvSpPr>
            <a:spLocks noGrp="1"/>
          </p:cNvSpPr>
          <p:nvPr>
            <p:ph type="body" sz="half" idx="2"/>
          </p:nvPr>
        </p:nvSpPr>
        <p:spPr/>
        <p:txBody>
          <a:bodyPr/>
          <a:lstStyle/>
          <a:p>
            <a:r>
              <a:rPr lang="en-US" dirty="0"/>
              <a:t>User can reject the scan.</a:t>
            </a:r>
          </a:p>
        </p:txBody>
      </p:sp>
    </p:spTree>
    <p:extLst>
      <p:ext uri="{BB962C8B-B14F-4D97-AF65-F5344CB8AC3E}">
        <p14:creationId xmlns:p14="http://schemas.microsoft.com/office/powerpoint/2010/main" val="1875344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685800" y="533400"/>
            <a:ext cx="7772400" cy="1752600"/>
          </a:xfrm>
        </p:spPr>
        <p:txBody>
          <a:bodyPr rtlCol="0">
            <a:normAutofit fontScale="90000"/>
          </a:bodyPr>
          <a:lstStyle/>
          <a:p>
            <a:pPr eaLnBrk="1" fontAlgn="auto" hangingPunct="1">
              <a:spcAft>
                <a:spcPts val="0"/>
              </a:spcAft>
              <a:defRPr/>
            </a:pPr>
            <a:r>
              <a:rPr lang="en-US" dirty="0"/>
              <a:t>PRISM</a:t>
            </a:r>
            <a:br>
              <a:rPr lang="en-US" dirty="0"/>
            </a:br>
            <a:r>
              <a:rPr lang="en-US" dirty="0"/>
              <a:t>Computerized Inventory</a:t>
            </a:r>
            <a:br>
              <a:rPr lang="en-US" dirty="0"/>
            </a:br>
            <a:r>
              <a:rPr lang="en-US" dirty="0"/>
              <a:t>Management System</a:t>
            </a:r>
          </a:p>
        </p:txBody>
      </p:sp>
      <p:sp>
        <p:nvSpPr>
          <p:cNvPr id="56323" name="Rectangle 3"/>
          <p:cNvSpPr>
            <a:spLocks noGrp="1" noChangeArrowheads="1"/>
          </p:cNvSpPr>
          <p:nvPr>
            <p:ph type="subTitle" idx="1"/>
          </p:nvPr>
        </p:nvSpPr>
        <p:spPr>
          <a:xfrm>
            <a:off x="1371600" y="3276600"/>
            <a:ext cx="6400800" cy="1752600"/>
          </a:xfrm>
        </p:spPr>
        <p:txBody>
          <a:bodyPr rtlCol="0">
            <a:normAutofit/>
          </a:bodyPr>
          <a:lstStyle/>
          <a:p>
            <a:pPr eaLnBrk="1" fontAlgn="auto" hangingPunct="1">
              <a:spcAft>
                <a:spcPts val="0"/>
              </a:spcAft>
              <a:buFont typeface="Arial" pitchFamily="34" charset="0"/>
              <a:buNone/>
              <a:defRPr/>
            </a:pPr>
            <a:r>
              <a:rPr lang="en-US" sz="4800" i="1"/>
              <a:t>System Wide Inventory</a:t>
            </a:r>
          </a:p>
        </p:txBody>
      </p:sp>
    </p:spTree>
  </p:cSld>
  <p:clrMapOvr>
    <a:overrideClrMapping bg1="dk2" tx1="lt1" bg2="dk1"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0"/>
            <a:ext cx="7772400" cy="914400"/>
          </a:xfrm>
          <a:noFill/>
        </p:spPr>
        <p:txBody>
          <a:bodyPr/>
          <a:lstStyle/>
          <a:p>
            <a:pPr eaLnBrk="1" hangingPunct="1"/>
            <a:r>
              <a:rPr lang="en-US" sz="3600"/>
              <a:t>System Wide Inventory Editor</a:t>
            </a:r>
          </a:p>
        </p:txBody>
      </p:sp>
      <p:sp>
        <p:nvSpPr>
          <p:cNvPr id="57347" name="Rectangle 3"/>
          <p:cNvSpPr>
            <a:spLocks noGrp="1" noChangeArrowheads="1"/>
          </p:cNvSpPr>
          <p:nvPr>
            <p:ph idx="1"/>
          </p:nvPr>
        </p:nvSpPr>
        <p:spPr>
          <a:xfrm>
            <a:off x="381000" y="1295400"/>
            <a:ext cx="8382000" cy="4800600"/>
          </a:xfrm>
        </p:spPr>
        <p:txBody>
          <a:bodyPr/>
          <a:lstStyle/>
          <a:p>
            <a:pPr eaLnBrk="1" hangingPunct="1"/>
            <a:r>
              <a:rPr lang="en-US" sz="2000"/>
              <a:t>Fully Integrated with other PRISM modules.</a:t>
            </a:r>
          </a:p>
          <a:p>
            <a:pPr eaLnBrk="1" hangingPunct="1"/>
            <a:r>
              <a:rPr lang="en-US" sz="2000"/>
              <a:t>Comprehensive by SKU, by location daily.</a:t>
            </a:r>
          </a:p>
          <a:p>
            <a:pPr eaLnBrk="1" hangingPunct="1"/>
            <a:r>
              <a:rPr lang="en-US" sz="2000"/>
              <a:t>Estimates inventory (based on activity) if actual is unavailable.</a:t>
            </a:r>
            <a:endParaRPr lang="en-US" sz="2400"/>
          </a:p>
          <a:p>
            <a:pPr eaLnBrk="1" hangingPunct="1"/>
            <a:r>
              <a:rPr lang="en-US" sz="2000"/>
              <a:t>Provides integrated reporting and charting</a:t>
            </a:r>
            <a:endParaRPr lang="en-US" sz="2400"/>
          </a:p>
          <a:p>
            <a:pPr lvl="1" eaLnBrk="1" hangingPunct="1"/>
            <a:r>
              <a:rPr lang="en-US" sz="1800"/>
              <a:t>Days Supply, Product Locations, Date Codes</a:t>
            </a:r>
          </a:p>
          <a:p>
            <a:pPr lvl="1" eaLnBrk="1" hangingPunct="1"/>
            <a:r>
              <a:rPr lang="en-US" sz="1800"/>
              <a:t>Out-Of-Stock, shows coverage &amp; imminent</a:t>
            </a:r>
          </a:p>
          <a:p>
            <a:pPr lvl="1" eaLnBrk="1" hangingPunct="1"/>
            <a:r>
              <a:rPr lang="en-US" sz="1800"/>
              <a:t>Potential Lost Sales</a:t>
            </a:r>
          </a:p>
          <a:p>
            <a:pPr lvl="1" eaLnBrk="1" hangingPunct="1"/>
            <a:r>
              <a:rPr lang="en-US" sz="1800"/>
              <a:t>Maximums / Percent Utilization, many others</a:t>
            </a:r>
          </a:p>
          <a:p>
            <a:pPr eaLnBrk="1" hangingPunct="1"/>
            <a:r>
              <a:rPr lang="en-US" sz="2000"/>
              <a:t>Enterprise “Global” view improves management of valuable inventory resources.</a:t>
            </a:r>
          </a:p>
          <a:p>
            <a:pPr eaLnBrk="1" hangingPunct="1"/>
            <a:r>
              <a:rPr lang="en-US" sz="2000"/>
              <a:t>Works with hand-held computers to reduce errors, time &amp; paperwork.</a:t>
            </a:r>
          </a:p>
          <a:p>
            <a:pPr eaLnBrk="1" hangingPunct="1"/>
            <a:r>
              <a:rPr lang="en-US" sz="2000"/>
              <a:t>Export data to legacy and third party systems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7347">
                                            <p:txEl>
                                              <p:pRg st="4" end="4"/>
                                            </p:txEl>
                                          </p:spTgt>
                                        </p:tgtEl>
                                        <p:attrNameLst>
                                          <p:attrName>style.visibility</p:attrName>
                                        </p:attrNameLst>
                                      </p:cBhvr>
                                      <p:to>
                                        <p:strVal val="visible"/>
                                      </p:to>
                                    </p:set>
                                    <p:anim calcmode="lin" valueType="num">
                                      <p:cBhvr additive="base">
                                        <p:cTn id="29" dur="5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7347">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7347">
                                            <p:txEl>
                                              <p:pRg st="5" end="5"/>
                                            </p:txEl>
                                          </p:spTgt>
                                        </p:tgtEl>
                                        <p:attrNameLst>
                                          <p:attrName>style.visibility</p:attrName>
                                        </p:attrNameLst>
                                      </p:cBhvr>
                                      <p:to>
                                        <p:strVal val="visible"/>
                                      </p:to>
                                    </p:set>
                                    <p:anim calcmode="lin" valueType="num">
                                      <p:cBhvr additive="base">
                                        <p:cTn id="33" dur="500" fill="hold"/>
                                        <p:tgtEl>
                                          <p:spTgt spid="5734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7347">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7347">
                                            <p:txEl>
                                              <p:pRg st="6" end="6"/>
                                            </p:txEl>
                                          </p:spTgt>
                                        </p:tgtEl>
                                        <p:attrNameLst>
                                          <p:attrName>style.visibility</p:attrName>
                                        </p:attrNameLst>
                                      </p:cBhvr>
                                      <p:to>
                                        <p:strVal val="visible"/>
                                      </p:to>
                                    </p:set>
                                    <p:anim calcmode="lin" valueType="num">
                                      <p:cBhvr additive="base">
                                        <p:cTn id="37" dur="500" fill="hold"/>
                                        <p:tgtEl>
                                          <p:spTgt spid="5734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734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7347">
                                            <p:txEl>
                                              <p:pRg st="7" end="7"/>
                                            </p:txEl>
                                          </p:spTgt>
                                        </p:tgtEl>
                                        <p:attrNameLst>
                                          <p:attrName>style.visibility</p:attrName>
                                        </p:attrNameLst>
                                      </p:cBhvr>
                                      <p:to>
                                        <p:strVal val="visible"/>
                                      </p:to>
                                    </p:set>
                                    <p:anim calcmode="lin" valueType="num">
                                      <p:cBhvr additive="base">
                                        <p:cTn id="41" dur="500" fill="hold"/>
                                        <p:tgtEl>
                                          <p:spTgt spid="5734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73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7347">
                                            <p:txEl>
                                              <p:pRg st="8" end="8"/>
                                            </p:txEl>
                                          </p:spTgt>
                                        </p:tgtEl>
                                        <p:attrNameLst>
                                          <p:attrName>style.visibility</p:attrName>
                                        </p:attrNameLst>
                                      </p:cBhvr>
                                      <p:to>
                                        <p:strVal val="visible"/>
                                      </p:to>
                                    </p:set>
                                    <p:anim calcmode="lin" valueType="num">
                                      <p:cBhvr additive="base">
                                        <p:cTn id="47" dur="500" fill="hold"/>
                                        <p:tgtEl>
                                          <p:spTgt spid="5734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734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7347">
                                            <p:txEl>
                                              <p:pRg st="9" end="9"/>
                                            </p:txEl>
                                          </p:spTgt>
                                        </p:tgtEl>
                                        <p:attrNameLst>
                                          <p:attrName>style.visibility</p:attrName>
                                        </p:attrNameLst>
                                      </p:cBhvr>
                                      <p:to>
                                        <p:strVal val="visible"/>
                                      </p:to>
                                    </p:set>
                                    <p:anim calcmode="lin" valueType="num">
                                      <p:cBhvr additive="base">
                                        <p:cTn id="53" dur="500" fill="hold"/>
                                        <p:tgtEl>
                                          <p:spTgt spid="57347">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734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7347">
                                            <p:txEl>
                                              <p:pRg st="10" end="10"/>
                                            </p:txEl>
                                          </p:spTgt>
                                        </p:tgtEl>
                                        <p:attrNameLst>
                                          <p:attrName>style.visibility</p:attrName>
                                        </p:attrNameLst>
                                      </p:cBhvr>
                                      <p:to>
                                        <p:strVal val="visible"/>
                                      </p:to>
                                    </p:set>
                                    <p:anim calcmode="lin" valueType="num">
                                      <p:cBhvr additive="base">
                                        <p:cTn id="59" dur="500" fill="hold"/>
                                        <p:tgtEl>
                                          <p:spTgt spid="57347">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734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228600"/>
            <a:ext cx="7772400" cy="1143000"/>
          </a:xfrm>
          <a:noFill/>
        </p:spPr>
        <p:txBody>
          <a:bodyPr/>
          <a:lstStyle/>
          <a:p>
            <a:pPr eaLnBrk="1" hangingPunct="1"/>
            <a:r>
              <a:rPr lang="en-US" sz="2000"/>
              <a:t>PRISM System Wide Inventory Editor</a:t>
            </a:r>
            <a:br>
              <a:rPr lang="en-US" sz="2000"/>
            </a:br>
            <a:r>
              <a:rPr lang="en-US" sz="2000"/>
              <a:t>Main Screen</a:t>
            </a:r>
          </a:p>
        </p:txBody>
      </p:sp>
      <p:pic>
        <p:nvPicPr>
          <p:cNvPr id="86019" name="Picture 3" descr="Inventory 0000 Main Screen.jpg"/>
          <p:cNvPicPr>
            <a:picLocks noChangeAspect="1"/>
          </p:cNvPicPr>
          <p:nvPr/>
        </p:nvPicPr>
        <p:blipFill>
          <a:blip r:embed="rId2" cstate="print"/>
          <a:srcRect/>
          <a:stretch>
            <a:fillRect/>
          </a:stretch>
        </p:blipFill>
        <p:spPr bwMode="auto">
          <a:xfrm>
            <a:off x="914400" y="1181100"/>
            <a:ext cx="7315200" cy="54864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5800" y="228600"/>
            <a:ext cx="7772400" cy="1143000"/>
          </a:xfrm>
          <a:noFill/>
        </p:spPr>
        <p:txBody>
          <a:bodyPr/>
          <a:lstStyle/>
          <a:p>
            <a:pPr eaLnBrk="1" hangingPunct="1"/>
            <a:r>
              <a:rPr lang="en-US" sz="2000"/>
              <a:t>PRISM System Wide Inventory Editor allows viewing and editing actual floor, hold, transport, route and total inventory.</a:t>
            </a:r>
          </a:p>
        </p:txBody>
      </p:sp>
      <p:pic>
        <p:nvPicPr>
          <p:cNvPr id="87043" name="Picture 3" descr="Inventory 0010 View &amp; Edit Inventories, Maximums.jpg"/>
          <p:cNvPicPr>
            <a:picLocks noChangeAspect="1"/>
          </p:cNvPicPr>
          <p:nvPr/>
        </p:nvPicPr>
        <p:blipFill>
          <a:blip r:embed="rId2" cstate="print"/>
          <a:srcRect/>
          <a:stretch>
            <a:fillRect/>
          </a:stretch>
        </p:blipFill>
        <p:spPr bwMode="auto">
          <a:xfrm>
            <a:off x="1066800" y="1295400"/>
            <a:ext cx="7010400" cy="525780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8600" y="228600"/>
            <a:ext cx="8229600" cy="1066800"/>
          </a:xfrm>
          <a:noFill/>
        </p:spPr>
        <p:txBody>
          <a:bodyPr/>
          <a:lstStyle/>
          <a:p>
            <a:pPr eaLnBrk="1" hangingPunct="1"/>
            <a:r>
              <a:rPr lang="en-US" sz="2000"/>
              <a:t>Inventory Editor also shows Days Supply, Maximum Inventory, Maximum Days Supply, Suggested Shipments, Actual Shipments, Shipment Deviations and Future Forecasts, if Available. </a:t>
            </a:r>
          </a:p>
        </p:txBody>
      </p:sp>
      <p:pic>
        <p:nvPicPr>
          <p:cNvPr id="88067" name="Picture 3" descr="Inventory 0030 Hand Held Computer Transfer Dialog.jpg"/>
          <p:cNvPicPr>
            <a:picLocks noChangeAspect="1"/>
          </p:cNvPicPr>
          <p:nvPr/>
        </p:nvPicPr>
        <p:blipFill>
          <a:blip r:embed="rId2" cstate="print"/>
          <a:srcRect/>
          <a:stretch>
            <a:fillRect/>
          </a:stretch>
        </p:blipFill>
        <p:spPr bwMode="auto">
          <a:xfrm>
            <a:off x="914400" y="1295400"/>
            <a:ext cx="7086600" cy="531495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28600" y="-76200"/>
            <a:ext cx="8229600" cy="1066800"/>
          </a:xfrm>
          <a:noFill/>
        </p:spPr>
        <p:txBody>
          <a:bodyPr/>
          <a:lstStyle/>
          <a:p>
            <a:pPr eaLnBrk="1" hangingPunct="1"/>
            <a:r>
              <a:rPr lang="en-US" sz="3600"/>
              <a:t>Inventory Editor</a:t>
            </a:r>
            <a:br>
              <a:rPr lang="en-US" sz="2000"/>
            </a:br>
            <a:r>
              <a:rPr lang="en-US" sz="2000"/>
              <a:t>Provides view of Product Locations and Date Codes</a:t>
            </a:r>
          </a:p>
        </p:txBody>
      </p:sp>
      <p:pic>
        <p:nvPicPr>
          <p:cNvPr id="89091" name="Picture 3" descr="Inventory 0040 View Product Locations, Dates, Lot Numbers.jpg"/>
          <p:cNvPicPr>
            <a:picLocks noChangeAspect="1"/>
          </p:cNvPicPr>
          <p:nvPr/>
        </p:nvPicPr>
        <p:blipFill>
          <a:blip r:embed="rId2" cstate="print"/>
          <a:srcRect/>
          <a:stretch>
            <a:fillRect/>
          </a:stretch>
        </p:blipFill>
        <p:spPr bwMode="auto">
          <a:xfrm>
            <a:off x="660400" y="914400"/>
            <a:ext cx="7721600" cy="57912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229600" cy="990600"/>
          </a:xfrm>
          <a:noFill/>
        </p:spPr>
        <p:txBody>
          <a:bodyPr/>
          <a:lstStyle/>
          <a:p>
            <a:pPr eaLnBrk="1" hangingPunct="1"/>
            <a:r>
              <a:rPr lang="en-US" sz="3600"/>
              <a:t>Inventory Editor</a:t>
            </a:r>
            <a:br>
              <a:rPr lang="en-US" sz="2000"/>
            </a:br>
            <a:r>
              <a:rPr lang="en-US" sz="2000"/>
              <a:t>Reports Can be Viewed on Screen, Printed and Exported</a:t>
            </a:r>
          </a:p>
        </p:txBody>
      </p:sp>
      <p:pic>
        <p:nvPicPr>
          <p:cNvPr id="90115" name="Picture 3" descr="RPTVIEW1"/>
          <p:cNvPicPr>
            <a:picLocks noChangeAspect="1" noChangeArrowheads="1"/>
          </p:cNvPicPr>
          <p:nvPr/>
        </p:nvPicPr>
        <p:blipFill>
          <a:blip r:embed="rId2" cstate="print"/>
          <a:srcRect/>
          <a:stretch>
            <a:fillRect/>
          </a:stretch>
        </p:blipFill>
        <p:spPr bwMode="auto">
          <a:xfrm>
            <a:off x="838200" y="1219200"/>
            <a:ext cx="7162800" cy="558323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304800"/>
            <a:ext cx="7772400" cy="1143000"/>
          </a:xfrm>
          <a:noFill/>
        </p:spPr>
        <p:txBody>
          <a:bodyPr/>
          <a:lstStyle/>
          <a:p>
            <a:pPr eaLnBrk="1" hangingPunct="1"/>
            <a:r>
              <a:rPr lang="en-US" sz="3600"/>
              <a:t>System Wide Inventory</a:t>
            </a:r>
          </a:p>
        </p:txBody>
      </p:sp>
      <p:sp>
        <p:nvSpPr>
          <p:cNvPr id="30723" name="Rectangle 3"/>
          <p:cNvSpPr>
            <a:spLocks noGrp="1" noChangeArrowheads="1"/>
          </p:cNvSpPr>
          <p:nvPr>
            <p:ph idx="1"/>
          </p:nvPr>
        </p:nvSpPr>
        <p:spPr>
          <a:xfrm>
            <a:off x="457200" y="1981200"/>
            <a:ext cx="8458200" cy="4114800"/>
          </a:xfrm>
        </p:spPr>
        <p:txBody>
          <a:bodyPr/>
          <a:lstStyle/>
          <a:p>
            <a:pPr eaLnBrk="1" hangingPunct="1">
              <a:buFont typeface="Monotype Sorts" pitchFamily="2" charset="2"/>
              <a:buChar char="l"/>
            </a:pPr>
            <a:r>
              <a:rPr lang="en-US" sz="1800" b="1"/>
              <a:t>Fully Automated.</a:t>
            </a:r>
          </a:p>
          <a:p>
            <a:pPr eaLnBrk="1" hangingPunct="1">
              <a:buFont typeface="Monotype Sorts" pitchFamily="2" charset="2"/>
              <a:buChar char="l"/>
            </a:pPr>
            <a:r>
              <a:rPr lang="en-US" sz="1800" b="1"/>
              <a:t>Comprehensive by SKU, by Location, daily. Can see entire distribution network inventory earlier.</a:t>
            </a:r>
          </a:p>
          <a:p>
            <a:pPr eaLnBrk="1" hangingPunct="1">
              <a:buFont typeface="Monotype Sorts" pitchFamily="2" charset="2"/>
              <a:buChar char="l"/>
            </a:pPr>
            <a:r>
              <a:rPr lang="en-US" sz="1800" b="1"/>
              <a:t>Provides for high level management of inventory across the enterprise.</a:t>
            </a:r>
          </a:p>
          <a:p>
            <a:pPr eaLnBrk="1" hangingPunct="1">
              <a:buFont typeface="Monotype Sorts" pitchFamily="2" charset="2"/>
              <a:buChar char="l"/>
            </a:pPr>
            <a:r>
              <a:rPr lang="en-US" sz="1800" b="1"/>
              <a:t>Global perspective of enterprise leads to improved decision making.</a:t>
            </a:r>
          </a:p>
          <a:p>
            <a:pPr eaLnBrk="1" hangingPunct="1">
              <a:buFont typeface="Monotype Sorts" pitchFamily="2" charset="2"/>
              <a:buChar char="l"/>
            </a:pPr>
            <a:r>
              <a:rPr lang="en-US" sz="1800" b="1"/>
              <a:t>Assists with development of effective floor space inventory maximums.</a:t>
            </a:r>
          </a:p>
          <a:p>
            <a:pPr eaLnBrk="1" hangingPunct="1">
              <a:buFont typeface="Monotype Sorts" pitchFamily="2" charset="2"/>
              <a:buChar char="l"/>
            </a:pPr>
            <a:r>
              <a:rPr lang="en-US" sz="1800" b="1"/>
              <a:t>Calculates days supply, potential lost sales, Out-Of-Stocks (coverage, imminent), maximums, etc.</a:t>
            </a:r>
          </a:p>
          <a:p>
            <a:pPr eaLnBrk="1" hangingPunct="1">
              <a:buFont typeface="Monotype Sorts" pitchFamily="2" charset="2"/>
              <a:buChar char="l"/>
            </a:pPr>
            <a:r>
              <a:rPr lang="en-US" sz="1800" b="1"/>
              <a:t>Helps manage floor space utilization.</a:t>
            </a:r>
          </a:p>
        </p:txBody>
      </p:sp>
    </p:spTree>
  </p:cSld>
  <p:clrMapOvr>
    <a:masterClrMapping/>
  </p:clrMapOvr>
  <p:transition spd="slow">
    <p:pull dir="rd"/>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0"/>
            <a:ext cx="8229600" cy="762000"/>
          </a:xfrm>
          <a:noFill/>
        </p:spPr>
        <p:txBody>
          <a:bodyPr/>
          <a:lstStyle/>
          <a:p>
            <a:pPr eaLnBrk="1" hangingPunct="1"/>
            <a:r>
              <a:rPr lang="en-US" sz="3600"/>
              <a:t>Inventory Editor</a:t>
            </a:r>
            <a:br>
              <a:rPr lang="en-US" sz="2000"/>
            </a:br>
            <a:r>
              <a:rPr lang="en-US" sz="2000"/>
              <a:t>Example of Inventory Over Time Report</a:t>
            </a:r>
          </a:p>
        </p:txBody>
      </p:sp>
      <p:pic>
        <p:nvPicPr>
          <p:cNvPr id="91139" name="Picture 5" descr="Inventory Over Time Report 1"/>
          <p:cNvPicPr>
            <a:picLocks noChangeAspect="1" noChangeArrowheads="1"/>
          </p:cNvPicPr>
          <p:nvPr/>
        </p:nvPicPr>
        <p:blipFill>
          <a:blip r:embed="rId2" cstate="print"/>
          <a:srcRect/>
          <a:stretch>
            <a:fillRect/>
          </a:stretch>
        </p:blipFill>
        <p:spPr bwMode="auto">
          <a:xfrm>
            <a:off x="1033463" y="879475"/>
            <a:ext cx="7119937" cy="5954713"/>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0"/>
            <a:ext cx="8229600" cy="762000"/>
          </a:xfrm>
          <a:noFill/>
        </p:spPr>
        <p:txBody>
          <a:bodyPr/>
          <a:lstStyle/>
          <a:p>
            <a:pPr eaLnBrk="1" hangingPunct="1"/>
            <a:r>
              <a:rPr lang="en-US" sz="3600"/>
              <a:t>Inventory Editor</a:t>
            </a:r>
            <a:br>
              <a:rPr lang="en-US" sz="2000"/>
            </a:br>
            <a:r>
              <a:rPr lang="en-US" sz="2000"/>
              <a:t>Example Hand-Held Raw Data Report</a:t>
            </a:r>
          </a:p>
        </p:txBody>
      </p:sp>
      <p:pic>
        <p:nvPicPr>
          <p:cNvPr id="92163" name="Picture 4" descr="Hand-Held Raw Data Report with Date Classes"/>
          <p:cNvPicPr>
            <a:picLocks noChangeAspect="1" noChangeArrowheads="1"/>
          </p:cNvPicPr>
          <p:nvPr/>
        </p:nvPicPr>
        <p:blipFill>
          <a:blip r:embed="rId2" cstate="print"/>
          <a:srcRect/>
          <a:stretch>
            <a:fillRect/>
          </a:stretch>
        </p:blipFill>
        <p:spPr bwMode="auto">
          <a:xfrm>
            <a:off x="76200" y="1181100"/>
            <a:ext cx="8991600" cy="52197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81000" y="0"/>
            <a:ext cx="8305800" cy="1752600"/>
          </a:xfrm>
          <a:noFill/>
        </p:spPr>
        <p:txBody>
          <a:bodyPr/>
          <a:lstStyle/>
          <a:p>
            <a:pPr eaLnBrk="1" hangingPunct="1"/>
            <a:r>
              <a:rPr lang="en-US" sz="3600"/>
              <a:t>Inventory Editor</a:t>
            </a:r>
            <a:br>
              <a:rPr lang="en-US" sz="2000"/>
            </a:br>
            <a:r>
              <a:rPr lang="en-US" sz="2000"/>
              <a:t>Example of Inventory Age Summary Report – Shows the entire enterprise inventory for multiple warehouses filtered by age status class and associated cost of goods.</a:t>
            </a:r>
            <a:br>
              <a:rPr lang="en-US" sz="2000"/>
            </a:br>
            <a:r>
              <a:rPr lang="en-US" sz="2000"/>
              <a:t>Excellent tool for reducing product obsolescence.</a:t>
            </a:r>
          </a:p>
        </p:txBody>
      </p:sp>
      <p:pic>
        <p:nvPicPr>
          <p:cNvPr id="93187" name="Picture 4" descr="Inventory Age Summary Report with Cost of Goods Sold COGS"/>
          <p:cNvPicPr>
            <a:picLocks noChangeAspect="1" noChangeArrowheads="1"/>
          </p:cNvPicPr>
          <p:nvPr/>
        </p:nvPicPr>
        <p:blipFill>
          <a:blip r:embed="rId2" cstate="print"/>
          <a:srcRect/>
          <a:stretch>
            <a:fillRect/>
          </a:stretch>
        </p:blipFill>
        <p:spPr bwMode="auto">
          <a:xfrm>
            <a:off x="395288" y="2133600"/>
            <a:ext cx="8353425" cy="36576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81000" y="0"/>
            <a:ext cx="8305800" cy="1752600"/>
          </a:xfrm>
          <a:noFill/>
        </p:spPr>
        <p:txBody>
          <a:bodyPr/>
          <a:lstStyle/>
          <a:p>
            <a:pPr eaLnBrk="1" hangingPunct="1"/>
            <a:r>
              <a:rPr lang="en-US" sz="3600"/>
              <a:t>Inventory Editor</a:t>
            </a:r>
            <a:br>
              <a:rPr lang="en-US" sz="2000"/>
            </a:br>
            <a:r>
              <a:rPr lang="en-US" sz="2000"/>
              <a:t>Example Inventory Age Location Detail Report – Shows warehouse level inventory filtered by age status class and associated cost of goods.  Another excellent tool for reducing product obsolescence.</a:t>
            </a:r>
          </a:p>
        </p:txBody>
      </p:sp>
      <p:pic>
        <p:nvPicPr>
          <p:cNvPr id="94211" name="Picture 4" descr="Inventory Age Location Detail with COGS"/>
          <p:cNvPicPr>
            <a:picLocks noChangeAspect="1" noChangeArrowheads="1"/>
          </p:cNvPicPr>
          <p:nvPr/>
        </p:nvPicPr>
        <p:blipFill>
          <a:blip r:embed="rId2" cstate="print"/>
          <a:srcRect/>
          <a:stretch>
            <a:fillRect/>
          </a:stretch>
        </p:blipFill>
        <p:spPr bwMode="auto">
          <a:xfrm>
            <a:off x="0" y="1676400"/>
            <a:ext cx="9144000" cy="418465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381000"/>
            <a:ext cx="8229600" cy="762000"/>
          </a:xfrm>
          <a:noFill/>
        </p:spPr>
        <p:txBody>
          <a:bodyPr/>
          <a:lstStyle/>
          <a:p>
            <a:pPr eaLnBrk="1" hangingPunct="1"/>
            <a:r>
              <a:rPr lang="en-US" sz="3600"/>
              <a:t>Inventory Editor</a:t>
            </a:r>
            <a:br>
              <a:rPr lang="en-US" sz="2000"/>
            </a:br>
            <a:r>
              <a:rPr lang="en-US" sz="2000"/>
              <a:t>Example of Inventory by Location Address Report</a:t>
            </a:r>
          </a:p>
        </p:txBody>
      </p:sp>
      <p:pic>
        <p:nvPicPr>
          <p:cNvPr id="95235" name="Picture 4" descr="Report Inventory By Location Address 1"/>
          <p:cNvPicPr>
            <a:picLocks noChangeAspect="1" noChangeArrowheads="1"/>
          </p:cNvPicPr>
          <p:nvPr/>
        </p:nvPicPr>
        <p:blipFill>
          <a:blip r:embed="rId2" cstate="print"/>
          <a:srcRect/>
          <a:stretch>
            <a:fillRect/>
          </a:stretch>
        </p:blipFill>
        <p:spPr bwMode="auto">
          <a:xfrm>
            <a:off x="76200" y="1476375"/>
            <a:ext cx="8991600" cy="390525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81000" y="381000"/>
            <a:ext cx="8229600" cy="762000"/>
          </a:xfrm>
          <a:noFill/>
        </p:spPr>
        <p:txBody>
          <a:bodyPr/>
          <a:lstStyle/>
          <a:p>
            <a:pPr eaLnBrk="1" hangingPunct="1"/>
            <a:r>
              <a:rPr lang="en-US" sz="3600"/>
              <a:t>Inventory Editor</a:t>
            </a:r>
            <a:br>
              <a:rPr lang="en-US" sz="2000"/>
            </a:br>
            <a:r>
              <a:rPr lang="en-US" sz="2000"/>
              <a:t>Example of Inventory with Dates &amp; Location Addresses Report</a:t>
            </a:r>
          </a:p>
        </p:txBody>
      </p:sp>
      <p:pic>
        <p:nvPicPr>
          <p:cNvPr id="96259" name="Picture 4" descr="Report Inventory with Dates and Location Addresess 1"/>
          <p:cNvPicPr>
            <a:picLocks noChangeAspect="1" noChangeArrowheads="1"/>
          </p:cNvPicPr>
          <p:nvPr/>
        </p:nvPicPr>
        <p:blipFill>
          <a:blip r:embed="rId2" cstate="print"/>
          <a:srcRect/>
          <a:stretch>
            <a:fillRect/>
          </a:stretch>
        </p:blipFill>
        <p:spPr bwMode="auto">
          <a:xfrm>
            <a:off x="152400" y="1524000"/>
            <a:ext cx="8915400" cy="4449763"/>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04800" y="381000"/>
            <a:ext cx="8534400" cy="1600200"/>
          </a:xfrm>
          <a:noFill/>
        </p:spPr>
        <p:txBody>
          <a:bodyPr/>
          <a:lstStyle/>
          <a:p>
            <a:pPr eaLnBrk="1" hangingPunct="1"/>
            <a:r>
              <a:rPr lang="en-US" sz="3600"/>
              <a:t>Inventory Editor</a:t>
            </a:r>
            <a:br>
              <a:rPr lang="en-US" sz="2000"/>
            </a:br>
            <a:r>
              <a:rPr lang="en-US" sz="2000"/>
              <a:t>Example of Hand-Held Conversion Factor Summary Report.  Shows the inventory consolidated into pallets and remaining cases, plus the number of entries made with the hand held computer at each conversion factor, pallets, cases, layers or units.</a:t>
            </a:r>
          </a:p>
        </p:txBody>
      </p:sp>
      <p:pic>
        <p:nvPicPr>
          <p:cNvPr id="97283" name="Picture 4" descr="Hand-Held Conversion Factor Report"/>
          <p:cNvPicPr>
            <a:picLocks noChangeAspect="1" noChangeArrowheads="1"/>
          </p:cNvPicPr>
          <p:nvPr/>
        </p:nvPicPr>
        <p:blipFill>
          <a:blip r:embed="rId2" cstate="print"/>
          <a:srcRect/>
          <a:stretch>
            <a:fillRect/>
          </a:stretch>
        </p:blipFill>
        <p:spPr bwMode="auto">
          <a:xfrm>
            <a:off x="23813" y="2409825"/>
            <a:ext cx="9096375" cy="4219575"/>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28600" y="228600"/>
            <a:ext cx="8229600" cy="1066800"/>
          </a:xfrm>
          <a:noFill/>
        </p:spPr>
        <p:txBody>
          <a:bodyPr/>
          <a:lstStyle/>
          <a:p>
            <a:pPr eaLnBrk="1" hangingPunct="1"/>
            <a:r>
              <a:rPr lang="en-US" sz="3600"/>
              <a:t>Inventory Editor</a:t>
            </a:r>
            <a:br>
              <a:rPr lang="en-US" sz="2000"/>
            </a:br>
            <a:r>
              <a:rPr lang="en-US" sz="2000"/>
              <a:t>Integrated Graphical Analysis and Charting</a:t>
            </a:r>
          </a:p>
        </p:txBody>
      </p:sp>
      <p:pic>
        <p:nvPicPr>
          <p:cNvPr id="98307" name="Picture 4" descr="CINVPKA2"/>
          <p:cNvPicPr>
            <a:picLocks noChangeAspect="1" noChangeArrowheads="1"/>
          </p:cNvPicPr>
          <p:nvPr/>
        </p:nvPicPr>
        <p:blipFill>
          <a:blip r:embed="rId2" cstate="print"/>
          <a:srcRect/>
          <a:stretch>
            <a:fillRect/>
          </a:stretch>
        </p:blipFill>
        <p:spPr bwMode="auto">
          <a:xfrm>
            <a:off x="990600" y="1295400"/>
            <a:ext cx="7010400" cy="5464175"/>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28600" y="228600"/>
            <a:ext cx="8229600" cy="1066800"/>
          </a:xfrm>
          <a:noFill/>
        </p:spPr>
        <p:txBody>
          <a:bodyPr/>
          <a:lstStyle/>
          <a:p>
            <a:pPr eaLnBrk="1" hangingPunct="1"/>
            <a:r>
              <a:rPr lang="en-US" sz="3600"/>
              <a:t>Inventory Editor</a:t>
            </a:r>
            <a:br>
              <a:rPr lang="en-US" sz="2000"/>
            </a:br>
            <a:r>
              <a:rPr lang="en-US" sz="2000"/>
              <a:t>Integrated Graphical Analysis and Charting</a:t>
            </a:r>
          </a:p>
        </p:txBody>
      </p:sp>
      <p:pic>
        <p:nvPicPr>
          <p:cNvPr id="99331" name="Picture 4" descr="CINVFLA1"/>
          <p:cNvPicPr>
            <a:picLocks noChangeAspect="1" noChangeArrowheads="1"/>
          </p:cNvPicPr>
          <p:nvPr/>
        </p:nvPicPr>
        <p:blipFill>
          <a:blip r:embed="rId2" cstate="print"/>
          <a:srcRect/>
          <a:stretch>
            <a:fillRect/>
          </a:stretch>
        </p:blipFill>
        <p:spPr bwMode="auto">
          <a:xfrm>
            <a:off x="914400" y="1333500"/>
            <a:ext cx="7086600" cy="55245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28600" y="228600"/>
            <a:ext cx="8229600" cy="1066800"/>
          </a:xfrm>
          <a:noFill/>
        </p:spPr>
        <p:txBody>
          <a:bodyPr/>
          <a:lstStyle/>
          <a:p>
            <a:pPr eaLnBrk="1" hangingPunct="1"/>
            <a:r>
              <a:rPr lang="en-US" sz="3600"/>
              <a:t>Inventory Editor</a:t>
            </a:r>
            <a:br>
              <a:rPr lang="en-US" sz="2000"/>
            </a:br>
            <a:r>
              <a:rPr lang="en-US" sz="2000"/>
              <a:t>Integrated Graphical Analysis and Charting</a:t>
            </a:r>
          </a:p>
        </p:txBody>
      </p:sp>
      <p:pic>
        <p:nvPicPr>
          <p:cNvPr id="100355" name="Picture 4" descr="CINVOOS1"/>
          <p:cNvPicPr>
            <a:picLocks noChangeAspect="1" noChangeArrowheads="1"/>
          </p:cNvPicPr>
          <p:nvPr/>
        </p:nvPicPr>
        <p:blipFill>
          <a:blip r:embed="rId2" cstate="print"/>
          <a:srcRect/>
          <a:stretch>
            <a:fillRect/>
          </a:stretch>
        </p:blipFill>
        <p:spPr bwMode="auto">
          <a:xfrm>
            <a:off x="838200" y="1219200"/>
            <a:ext cx="7086600" cy="55245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304800"/>
            <a:ext cx="7772400" cy="1143000"/>
          </a:xfrm>
          <a:noFill/>
        </p:spPr>
        <p:txBody>
          <a:bodyPr/>
          <a:lstStyle/>
          <a:p>
            <a:pPr eaLnBrk="1" hangingPunct="1"/>
            <a:r>
              <a:rPr lang="en-US" sz="3600"/>
              <a:t>Perpetual Inventory</a:t>
            </a:r>
          </a:p>
        </p:txBody>
      </p:sp>
      <p:sp>
        <p:nvSpPr>
          <p:cNvPr id="14339" name="Rectangle 3"/>
          <p:cNvSpPr>
            <a:spLocks noGrp="1" noChangeArrowheads="1"/>
          </p:cNvSpPr>
          <p:nvPr>
            <p:ph idx="1"/>
          </p:nvPr>
        </p:nvSpPr>
        <p:spPr>
          <a:xfrm>
            <a:off x="457200" y="1905000"/>
            <a:ext cx="8382000" cy="4191000"/>
          </a:xfrm>
        </p:spPr>
        <p:txBody>
          <a:bodyPr/>
          <a:lstStyle/>
          <a:p>
            <a:pPr eaLnBrk="1" hangingPunct="1">
              <a:buFont typeface="Monotype Sorts" pitchFamily="2" charset="2"/>
              <a:buChar char="L"/>
            </a:pPr>
            <a:r>
              <a:rPr lang="en-US" sz="1800" b="1"/>
              <a:t>Customizable.</a:t>
            </a:r>
          </a:p>
          <a:p>
            <a:pPr eaLnBrk="1" hangingPunct="1">
              <a:buFont typeface="Monotype Sorts" pitchFamily="2" charset="2"/>
              <a:buChar char="L"/>
            </a:pPr>
            <a:r>
              <a:rPr lang="en-US" sz="1800" b="1"/>
              <a:t>Has cost capability.</a:t>
            </a:r>
          </a:p>
          <a:p>
            <a:pPr eaLnBrk="1" hangingPunct="1">
              <a:buFont typeface="Monotype Sorts" pitchFamily="2" charset="2"/>
              <a:buChar char="L"/>
            </a:pPr>
            <a:r>
              <a:rPr lang="en-US" sz="1800" b="1"/>
              <a:t>Ability to track breakage, shrinkage. Control product loss, theft.</a:t>
            </a:r>
          </a:p>
          <a:p>
            <a:pPr eaLnBrk="1" hangingPunct="1">
              <a:buFont typeface="Monotype Sorts" pitchFamily="2" charset="2"/>
              <a:buChar char="L"/>
            </a:pPr>
            <a:r>
              <a:rPr lang="en-US" sz="1800" b="1"/>
              <a:t>Can interface daily sales / route truck outload.</a:t>
            </a:r>
          </a:p>
          <a:p>
            <a:pPr eaLnBrk="1" hangingPunct="1">
              <a:buFont typeface="Monotype Sorts" pitchFamily="2" charset="2"/>
              <a:buChar char="L"/>
            </a:pPr>
            <a:r>
              <a:rPr lang="en-US" sz="1800" b="1"/>
              <a:t>Estimates inventory (based on activity) when actual inventory is not available.</a:t>
            </a:r>
          </a:p>
          <a:p>
            <a:pPr eaLnBrk="1" hangingPunct="1">
              <a:buFont typeface="Monotype Sorts" pitchFamily="2" charset="2"/>
              <a:buChar char="L"/>
            </a:pPr>
            <a:r>
              <a:rPr lang="en-US" sz="1800" b="1"/>
              <a:t>Tool to assist with financial reconciliation process.</a:t>
            </a:r>
          </a:p>
          <a:p>
            <a:pPr eaLnBrk="1" hangingPunct="1">
              <a:buFont typeface="Monotype Sorts" pitchFamily="2" charset="2"/>
              <a:buChar char="L"/>
            </a:pPr>
            <a:r>
              <a:rPr lang="en-US" sz="1800" b="1"/>
              <a:t>Improves accuracy of data from all processes, production, shipping, sales, etc.</a:t>
            </a:r>
          </a:p>
          <a:p>
            <a:pPr eaLnBrk="1" hangingPunct="1">
              <a:buFont typeface="Monotype Sorts" pitchFamily="2" charset="2"/>
              <a:buChar char="L"/>
            </a:pPr>
            <a:r>
              <a:rPr lang="en-US" sz="1800" b="1"/>
              <a:t>Helps provide better management of inventory assets, better control.</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4339">
                                            <p:txEl>
                                              <p:pRg st="0" end="0"/>
                                            </p:txEl>
                                          </p:spTgt>
                                        </p:tgtEl>
                                        <p:attrNameLst>
                                          <p:attrName>style.visibility</p:attrName>
                                        </p:attrNameLst>
                                      </p:cBhvr>
                                      <p:to>
                                        <p:strVal val="visible"/>
                                      </p:to>
                                    </p:set>
                                    <p:anim to="" calcmode="lin" valueType="num">
                                      <p:cBhvr>
                                        <p:cTn id="7" dur="1" fill="hold"/>
                                        <p:tgtEl>
                                          <p:spTgt spid="143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4339">
                                            <p:txEl>
                                              <p:pRg st="1" end="1"/>
                                            </p:txEl>
                                          </p:spTgt>
                                        </p:tgtEl>
                                        <p:attrNameLst>
                                          <p:attrName>style.visibility</p:attrName>
                                        </p:attrNameLst>
                                      </p:cBhvr>
                                      <p:to>
                                        <p:strVal val="visible"/>
                                      </p:to>
                                    </p:set>
                                    <p:anim to="" calcmode="lin" valueType="num">
                                      <p:cBhvr>
                                        <p:cTn id="12" dur="1" fill="hold"/>
                                        <p:tgtEl>
                                          <p:spTgt spid="1433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4339">
                                            <p:txEl>
                                              <p:pRg st="2" end="2"/>
                                            </p:txEl>
                                          </p:spTgt>
                                        </p:tgtEl>
                                        <p:attrNameLst>
                                          <p:attrName>style.visibility</p:attrName>
                                        </p:attrNameLst>
                                      </p:cBhvr>
                                      <p:to>
                                        <p:strVal val="visible"/>
                                      </p:to>
                                    </p:set>
                                    <p:anim to="" calcmode="lin" valueType="num">
                                      <p:cBhvr>
                                        <p:cTn id="17" dur="1" fill="hold"/>
                                        <p:tgtEl>
                                          <p:spTgt spid="1433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4339">
                                            <p:txEl>
                                              <p:pRg st="3" end="3"/>
                                            </p:txEl>
                                          </p:spTgt>
                                        </p:tgtEl>
                                        <p:attrNameLst>
                                          <p:attrName>style.visibility</p:attrName>
                                        </p:attrNameLst>
                                      </p:cBhvr>
                                      <p:to>
                                        <p:strVal val="visible"/>
                                      </p:to>
                                    </p:set>
                                    <p:anim to="" calcmode="lin" valueType="num">
                                      <p:cBhvr>
                                        <p:cTn id="22" dur="1" fill="hold"/>
                                        <p:tgtEl>
                                          <p:spTgt spid="1433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4339">
                                            <p:txEl>
                                              <p:pRg st="4" end="4"/>
                                            </p:txEl>
                                          </p:spTgt>
                                        </p:tgtEl>
                                        <p:attrNameLst>
                                          <p:attrName>style.visibility</p:attrName>
                                        </p:attrNameLst>
                                      </p:cBhvr>
                                      <p:to>
                                        <p:strVal val="visible"/>
                                      </p:to>
                                    </p:set>
                                    <p:anim to="" calcmode="lin" valueType="num">
                                      <p:cBhvr>
                                        <p:cTn id="27" dur="1" fill="hold"/>
                                        <p:tgtEl>
                                          <p:spTgt spid="1433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4339">
                                            <p:txEl>
                                              <p:pRg st="5" end="5"/>
                                            </p:txEl>
                                          </p:spTgt>
                                        </p:tgtEl>
                                        <p:attrNameLst>
                                          <p:attrName>style.visibility</p:attrName>
                                        </p:attrNameLst>
                                      </p:cBhvr>
                                      <p:to>
                                        <p:strVal val="visible"/>
                                      </p:to>
                                    </p:set>
                                    <p:anim to="" calcmode="lin" valueType="num">
                                      <p:cBhvr>
                                        <p:cTn id="32" dur="1" fill="hold"/>
                                        <p:tgtEl>
                                          <p:spTgt spid="14339">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4339">
                                            <p:txEl>
                                              <p:pRg st="6" end="6"/>
                                            </p:txEl>
                                          </p:spTgt>
                                        </p:tgtEl>
                                        <p:attrNameLst>
                                          <p:attrName>style.visibility</p:attrName>
                                        </p:attrNameLst>
                                      </p:cBhvr>
                                      <p:to>
                                        <p:strVal val="visible"/>
                                      </p:to>
                                    </p:set>
                                    <p:anim to="" calcmode="lin" valueType="num">
                                      <p:cBhvr>
                                        <p:cTn id="37" dur="1" fill="hold"/>
                                        <p:tgtEl>
                                          <p:spTgt spid="14339">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4339">
                                            <p:txEl>
                                              <p:pRg st="7" end="7"/>
                                            </p:txEl>
                                          </p:spTgt>
                                        </p:tgtEl>
                                        <p:attrNameLst>
                                          <p:attrName>style.visibility</p:attrName>
                                        </p:attrNameLst>
                                      </p:cBhvr>
                                      <p:to>
                                        <p:strVal val="visible"/>
                                      </p:to>
                                    </p:set>
                                    <p:anim to="" calcmode="lin" valueType="num">
                                      <p:cBhvr>
                                        <p:cTn id="42" dur="1" fill="hold"/>
                                        <p:tgtEl>
                                          <p:spTgt spid="14339">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28600" y="228600"/>
            <a:ext cx="8229600" cy="1066800"/>
          </a:xfrm>
          <a:noFill/>
        </p:spPr>
        <p:txBody>
          <a:bodyPr/>
          <a:lstStyle/>
          <a:p>
            <a:pPr eaLnBrk="1" hangingPunct="1"/>
            <a:r>
              <a:rPr lang="en-US" sz="3600"/>
              <a:t>Inventory Editor</a:t>
            </a:r>
            <a:br>
              <a:rPr lang="en-US" sz="2000"/>
            </a:br>
            <a:r>
              <a:rPr lang="en-US" sz="2000"/>
              <a:t>Integrated Graphical Analysis and Charting</a:t>
            </a:r>
          </a:p>
        </p:txBody>
      </p:sp>
      <p:pic>
        <p:nvPicPr>
          <p:cNvPr id="101379" name="Picture 5" descr="CFLRUTL2"/>
          <p:cNvPicPr>
            <a:picLocks noChangeAspect="1" noChangeArrowheads="1"/>
          </p:cNvPicPr>
          <p:nvPr/>
        </p:nvPicPr>
        <p:blipFill>
          <a:blip r:embed="rId2" cstate="print"/>
          <a:srcRect/>
          <a:stretch>
            <a:fillRect/>
          </a:stretch>
        </p:blipFill>
        <p:spPr bwMode="auto">
          <a:xfrm>
            <a:off x="914400" y="1216025"/>
            <a:ext cx="7239000" cy="5641975"/>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28600" y="228600"/>
            <a:ext cx="8229600" cy="1066800"/>
          </a:xfrm>
          <a:noFill/>
        </p:spPr>
        <p:txBody>
          <a:bodyPr/>
          <a:lstStyle/>
          <a:p>
            <a:pPr eaLnBrk="1" hangingPunct="1"/>
            <a:r>
              <a:rPr lang="en-US" sz="3600"/>
              <a:t>Inventory Editor</a:t>
            </a:r>
            <a:br>
              <a:rPr lang="en-US" sz="2000"/>
            </a:br>
            <a:r>
              <a:rPr lang="en-US" sz="2000"/>
              <a:t>Integrated Graphical Analysis and Charting</a:t>
            </a:r>
          </a:p>
        </p:txBody>
      </p:sp>
      <p:pic>
        <p:nvPicPr>
          <p:cNvPr id="102403" name="Picture 4" descr="CAVPALP1"/>
          <p:cNvPicPr>
            <a:picLocks noChangeAspect="1" noChangeArrowheads="1"/>
          </p:cNvPicPr>
          <p:nvPr/>
        </p:nvPicPr>
        <p:blipFill>
          <a:blip r:embed="rId2" cstate="print"/>
          <a:srcRect/>
          <a:stretch>
            <a:fillRect/>
          </a:stretch>
        </p:blipFill>
        <p:spPr bwMode="auto">
          <a:xfrm>
            <a:off x="914400" y="1219200"/>
            <a:ext cx="7086600" cy="5522913"/>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8600" y="228600"/>
            <a:ext cx="8229600" cy="1066800"/>
          </a:xfrm>
          <a:noFill/>
        </p:spPr>
        <p:txBody>
          <a:bodyPr/>
          <a:lstStyle/>
          <a:p>
            <a:pPr eaLnBrk="1" hangingPunct="1"/>
            <a:r>
              <a:rPr lang="en-US" sz="3600"/>
              <a:t>Inventory Editor</a:t>
            </a:r>
            <a:br>
              <a:rPr lang="en-US" sz="2000"/>
            </a:br>
            <a:r>
              <a:rPr lang="en-US" sz="2000"/>
              <a:t>Export Inventory Data to Legacy and Third Party Systems</a:t>
            </a:r>
          </a:p>
        </p:txBody>
      </p:sp>
      <p:pic>
        <p:nvPicPr>
          <p:cNvPr id="103427" name="Picture 3" descr="Inventory 0050 Import or Export Inventories to and from other systems.jpg"/>
          <p:cNvPicPr>
            <a:picLocks noChangeAspect="1"/>
          </p:cNvPicPr>
          <p:nvPr/>
        </p:nvPicPr>
        <p:blipFill>
          <a:blip r:embed="rId2" cstate="print"/>
          <a:srcRect/>
          <a:stretch>
            <a:fillRect/>
          </a:stretch>
        </p:blipFill>
        <p:spPr bwMode="auto">
          <a:xfrm>
            <a:off x="1143000" y="1371600"/>
            <a:ext cx="7086600" cy="531495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28600" y="228600"/>
            <a:ext cx="8229600" cy="1066800"/>
          </a:xfrm>
          <a:noFill/>
        </p:spPr>
        <p:txBody>
          <a:bodyPr/>
          <a:lstStyle/>
          <a:p>
            <a:pPr eaLnBrk="1" hangingPunct="1"/>
            <a:r>
              <a:rPr lang="en-US" sz="3600"/>
              <a:t>Summary of PRISM Inventory Benefits</a:t>
            </a:r>
            <a:br>
              <a:rPr lang="en-US" sz="2000"/>
            </a:br>
            <a:r>
              <a:rPr lang="en-US" sz="2000"/>
              <a:t>Improved Data Quality, Large Time Savings</a:t>
            </a:r>
          </a:p>
        </p:txBody>
      </p:sp>
      <p:sp>
        <p:nvSpPr>
          <p:cNvPr id="116740" name="Rectangle 4"/>
          <p:cNvSpPr>
            <a:spLocks noChangeArrowheads="1"/>
          </p:cNvSpPr>
          <p:nvPr/>
        </p:nvSpPr>
        <p:spPr bwMode="auto">
          <a:xfrm>
            <a:off x="685800" y="1447800"/>
            <a:ext cx="8077200" cy="46482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buFont typeface="Monotype Sorts" pitchFamily="2" charset="2"/>
              <a:buChar char="n"/>
              <a:defRPr/>
            </a:pPr>
            <a:r>
              <a:rPr lang="en-US" sz="2000">
                <a:effectLst>
                  <a:outerShdw blurRad="38100" dist="38100" dir="2700000" algn="tl">
                    <a:srgbClr val="000000"/>
                  </a:outerShdw>
                </a:effectLst>
              </a:rPr>
              <a:t>Mature, stable system, proven in the industry.</a:t>
            </a:r>
          </a:p>
          <a:p>
            <a:pPr marL="342900" indent="-342900">
              <a:spcBef>
                <a:spcPct val="20000"/>
              </a:spcBef>
              <a:buClr>
                <a:schemeClr val="tx2"/>
              </a:buClr>
              <a:buSzPct val="75000"/>
              <a:buFont typeface="Monotype Sorts" pitchFamily="2" charset="2"/>
              <a:buChar char="n"/>
              <a:defRPr/>
            </a:pPr>
            <a:r>
              <a:rPr lang="en-US" sz="2000">
                <a:effectLst>
                  <a:outerShdw blurRad="38100" dist="38100" dir="2700000" algn="tl">
                    <a:srgbClr val="000000"/>
                  </a:outerShdw>
                </a:effectLst>
              </a:rPr>
              <a:t>Dramatically speeds up the process.</a:t>
            </a:r>
          </a:p>
          <a:p>
            <a:pPr marL="342900" indent="-342900">
              <a:spcBef>
                <a:spcPct val="20000"/>
              </a:spcBef>
              <a:buClr>
                <a:schemeClr val="tx2"/>
              </a:buClr>
              <a:buSzPct val="75000"/>
              <a:buFont typeface="Monotype Sorts" pitchFamily="2" charset="2"/>
              <a:buChar char="n"/>
              <a:defRPr/>
            </a:pPr>
            <a:r>
              <a:rPr lang="en-US" sz="2000">
                <a:effectLst>
                  <a:outerShdw blurRad="38100" dist="38100" dir="2700000" algn="tl">
                    <a:srgbClr val="000000"/>
                  </a:outerShdw>
                </a:effectLst>
              </a:rPr>
              <a:t>Eliminates math error, paper, keypunching and saves steps. </a:t>
            </a:r>
          </a:p>
          <a:p>
            <a:pPr marL="342900" indent="-342900">
              <a:spcBef>
                <a:spcPct val="20000"/>
              </a:spcBef>
              <a:buClr>
                <a:schemeClr val="tx2"/>
              </a:buClr>
              <a:buSzPct val="75000"/>
              <a:buFont typeface="Monotype Sorts" pitchFamily="2" charset="2"/>
              <a:buChar char="n"/>
              <a:defRPr/>
            </a:pPr>
            <a:r>
              <a:rPr lang="en-US" sz="2000">
                <a:effectLst>
                  <a:outerShdw blurRad="38100" dist="38100" dir="2700000" algn="tl">
                    <a:srgbClr val="000000"/>
                  </a:outerShdw>
                </a:effectLst>
              </a:rPr>
              <a:t>Improves data quality. Improves supply chain decisions.</a:t>
            </a:r>
          </a:p>
          <a:p>
            <a:pPr marL="342900" indent="-342900">
              <a:spcBef>
                <a:spcPct val="20000"/>
              </a:spcBef>
              <a:buClr>
                <a:schemeClr val="tx2"/>
              </a:buClr>
              <a:buSzPct val="75000"/>
              <a:buFont typeface="Monotype Sorts" pitchFamily="2" charset="2"/>
              <a:buChar char="n"/>
              <a:defRPr/>
            </a:pPr>
            <a:r>
              <a:rPr lang="en-US" sz="2000">
                <a:effectLst>
                  <a:outerShdw blurRad="38100" dist="38100" dir="2700000" algn="tl">
                    <a:srgbClr val="000000"/>
                  </a:outerShdw>
                </a:effectLst>
              </a:rPr>
              <a:t>Tool to manage breakage / shrinkage. Control product loss, theft.</a:t>
            </a:r>
          </a:p>
          <a:p>
            <a:pPr marL="342900" indent="-342900">
              <a:spcBef>
                <a:spcPct val="20000"/>
              </a:spcBef>
              <a:buClr>
                <a:schemeClr val="tx2"/>
              </a:buClr>
              <a:buSzPct val="75000"/>
              <a:buFont typeface="Monotype Sorts" pitchFamily="2" charset="2"/>
              <a:buChar char="n"/>
              <a:defRPr/>
            </a:pPr>
            <a:r>
              <a:rPr lang="en-US" sz="2000">
                <a:effectLst>
                  <a:outerShdw blurRad="38100" dist="38100" dir="2700000" algn="tl">
                    <a:srgbClr val="000000"/>
                  </a:outerShdw>
                </a:effectLst>
              </a:rPr>
              <a:t>Supports earlier daily financial reconciliation process.</a:t>
            </a:r>
          </a:p>
          <a:p>
            <a:pPr marL="342900" indent="-342900">
              <a:spcBef>
                <a:spcPct val="20000"/>
              </a:spcBef>
              <a:buClr>
                <a:schemeClr val="tx2"/>
              </a:buClr>
              <a:buSzPct val="75000"/>
              <a:buFont typeface="Monotype Sorts" pitchFamily="2" charset="2"/>
              <a:buChar char="n"/>
              <a:defRPr/>
            </a:pPr>
            <a:r>
              <a:rPr lang="en-US" sz="2000">
                <a:effectLst>
                  <a:outerShdw blurRad="38100" dist="38100" dir="2700000" algn="tl">
                    <a:srgbClr val="000000"/>
                  </a:outerShdw>
                </a:effectLst>
              </a:rPr>
              <a:t>Interface with existing systems.</a:t>
            </a:r>
          </a:p>
          <a:p>
            <a:pPr marL="342900" indent="-342900">
              <a:spcBef>
                <a:spcPct val="20000"/>
              </a:spcBef>
              <a:buClr>
                <a:schemeClr val="tx2"/>
              </a:buClr>
              <a:buSzPct val="75000"/>
              <a:buFont typeface="Monotype Sorts" pitchFamily="2" charset="2"/>
              <a:buChar char="n"/>
              <a:defRPr/>
            </a:pPr>
            <a:r>
              <a:rPr lang="en-US" sz="2000">
                <a:effectLst>
                  <a:outerShdw blurRad="38100" dist="38100" dir="2700000" algn="tl">
                    <a:srgbClr val="000000"/>
                  </a:outerShdw>
                </a:effectLst>
              </a:rPr>
              <a:t>Can estimate inventory when actual inventory is not available.</a:t>
            </a:r>
          </a:p>
          <a:p>
            <a:pPr marL="342900" indent="-342900">
              <a:spcBef>
                <a:spcPct val="20000"/>
              </a:spcBef>
              <a:buClr>
                <a:schemeClr val="tx2"/>
              </a:buClr>
              <a:buSzPct val="75000"/>
              <a:buFont typeface="Monotype Sorts" pitchFamily="2" charset="2"/>
              <a:buChar char="n"/>
              <a:defRPr/>
            </a:pPr>
            <a:r>
              <a:rPr lang="en-US" sz="2000">
                <a:effectLst>
                  <a:outerShdw blurRad="38100" dist="38100" dir="2700000" algn="tl">
                    <a:srgbClr val="000000"/>
                  </a:outerShdw>
                </a:effectLst>
              </a:rPr>
              <a:t>Helps provide better management of assets, better control.</a:t>
            </a:r>
          </a:p>
          <a:p>
            <a:pPr marL="342900" indent="-342900">
              <a:spcBef>
                <a:spcPct val="20000"/>
              </a:spcBef>
              <a:buClr>
                <a:schemeClr val="tx2"/>
              </a:buClr>
              <a:buSzPct val="75000"/>
              <a:buFont typeface="Monotype Sorts" pitchFamily="2" charset="2"/>
              <a:buChar char="n"/>
              <a:defRPr/>
            </a:pPr>
            <a:r>
              <a:rPr lang="en-US" sz="2000">
                <a:effectLst>
                  <a:outerShdw blurRad="38100" dist="38100" dir="2700000" algn="tl">
                    <a:srgbClr val="000000"/>
                  </a:outerShdw>
                </a:effectLst>
              </a:rPr>
              <a:t>Very rapid investment payback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anim to="" calcmode="lin" valueType="num">
                                      <p:cBhvr>
                                        <p:cTn id="7" dur="1" fill="hold"/>
                                        <p:tgtEl>
                                          <p:spTgt spid="11674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1" nodeType="clickEffect">
                                  <p:stCondLst>
                                    <p:cond delay="0"/>
                                  </p:stCondLst>
                                  <p:childTnLst>
                                    <p:set>
                                      <p:cBhvr>
                                        <p:cTn id="11" dur="1" fill="hold">
                                          <p:stCondLst>
                                            <p:cond delay="0"/>
                                          </p:stCondLst>
                                        </p:cTn>
                                        <p:tgtEl>
                                          <p:spTgt spid="116740"/>
                                        </p:tgtEl>
                                        <p:attrNameLst>
                                          <p:attrName>style.visibility</p:attrName>
                                        </p:attrNameLst>
                                      </p:cBhvr>
                                      <p:to>
                                        <p:strVal val="visible"/>
                                      </p:to>
                                    </p:set>
                                    <p:animEffect transition="in" filter="diamond(in)">
                                      <p:cBhvr>
                                        <p:cTn id="12" dur="20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p:bldP spid="116740" grpId="1"/>
    </p:bld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533400"/>
            <a:ext cx="7772400" cy="1752600"/>
          </a:xfrm>
        </p:spPr>
        <p:txBody>
          <a:bodyPr rtlCol="0">
            <a:normAutofit fontScale="90000"/>
          </a:bodyPr>
          <a:lstStyle/>
          <a:p>
            <a:pPr eaLnBrk="1" fontAlgn="auto" hangingPunct="1">
              <a:spcAft>
                <a:spcPts val="0"/>
              </a:spcAft>
              <a:defRPr/>
            </a:pPr>
            <a:r>
              <a:rPr lang="en-US" dirty="0"/>
              <a:t>PRISM</a:t>
            </a:r>
            <a:br>
              <a:rPr lang="en-US" dirty="0"/>
            </a:br>
            <a:r>
              <a:rPr lang="en-US" dirty="0"/>
              <a:t>Computerized Inventory</a:t>
            </a:r>
            <a:br>
              <a:rPr lang="en-US" dirty="0"/>
            </a:br>
            <a:r>
              <a:rPr lang="en-US" dirty="0"/>
              <a:t>Management System</a:t>
            </a:r>
          </a:p>
        </p:txBody>
      </p:sp>
      <p:sp>
        <p:nvSpPr>
          <p:cNvPr id="60419" name="Rectangle 3"/>
          <p:cNvSpPr>
            <a:spLocks noGrp="1" noChangeArrowheads="1"/>
          </p:cNvSpPr>
          <p:nvPr>
            <p:ph type="subTitle" idx="1"/>
          </p:nvPr>
        </p:nvSpPr>
        <p:spPr>
          <a:xfrm>
            <a:off x="1371600" y="3276600"/>
            <a:ext cx="6400800" cy="1752600"/>
          </a:xfrm>
        </p:spPr>
        <p:txBody>
          <a:bodyPr rtlCol="0">
            <a:normAutofit/>
          </a:bodyPr>
          <a:lstStyle/>
          <a:p>
            <a:pPr eaLnBrk="1" fontAlgn="auto" hangingPunct="1">
              <a:spcAft>
                <a:spcPts val="0"/>
              </a:spcAft>
              <a:buFont typeface="Arial" pitchFamily="34" charset="0"/>
              <a:buNone/>
              <a:defRPr/>
            </a:pPr>
            <a:r>
              <a:rPr lang="en-US" sz="4800" i="1"/>
              <a:t>Perpetual Inventory</a:t>
            </a:r>
          </a:p>
        </p:txBody>
      </p:sp>
    </p:spTree>
  </p:cSld>
  <p:clrMapOvr>
    <a:overrideClrMapping bg1="dk2" tx1="lt1" bg2="dk1"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noFill/>
        </p:spPr>
        <p:txBody>
          <a:bodyPr/>
          <a:lstStyle/>
          <a:p>
            <a:pPr eaLnBrk="1" hangingPunct="1"/>
            <a:r>
              <a:rPr lang="en-US" sz="3600"/>
              <a:t>PRISM Perpetual Inventory Editor</a:t>
            </a:r>
          </a:p>
        </p:txBody>
      </p:sp>
      <p:sp>
        <p:nvSpPr>
          <p:cNvPr id="106499" name="Rectangle 3"/>
          <p:cNvSpPr>
            <a:spLocks noGrp="1" noChangeArrowheads="1"/>
          </p:cNvSpPr>
          <p:nvPr>
            <p:ph idx="1"/>
          </p:nvPr>
        </p:nvSpPr>
        <p:spPr/>
        <p:txBody>
          <a:bodyPr/>
          <a:lstStyle/>
          <a:p>
            <a:pPr eaLnBrk="1" hangingPunct="1"/>
            <a:r>
              <a:rPr lang="en-US" sz="1800"/>
              <a:t>Customizable.</a:t>
            </a:r>
          </a:p>
          <a:p>
            <a:pPr eaLnBrk="1" hangingPunct="1"/>
            <a:r>
              <a:rPr lang="en-US" sz="1800"/>
              <a:t>Tool to manage breakage / shrinkage. Control product loss, theft.</a:t>
            </a:r>
          </a:p>
          <a:p>
            <a:pPr eaLnBrk="1" hangingPunct="1"/>
            <a:r>
              <a:rPr lang="en-US" sz="1800"/>
              <a:t>Supports daily reconciliation.</a:t>
            </a:r>
          </a:p>
          <a:p>
            <a:pPr eaLnBrk="1" hangingPunct="1"/>
            <a:r>
              <a:rPr lang="en-US" sz="1800"/>
              <a:t>Can interface with daily sales &amp; outload.</a:t>
            </a:r>
          </a:p>
          <a:p>
            <a:pPr eaLnBrk="1" hangingPunct="1"/>
            <a:r>
              <a:rPr lang="en-US" sz="1800"/>
              <a:t>Tool to assist with financial reconciliation process.</a:t>
            </a:r>
          </a:p>
          <a:p>
            <a:pPr eaLnBrk="1" hangingPunct="1"/>
            <a:r>
              <a:rPr lang="en-US" sz="1800"/>
              <a:t>Estimates inventory (based on activity) when actual inventory is not available.</a:t>
            </a:r>
          </a:p>
          <a:p>
            <a:pPr eaLnBrk="1" hangingPunct="1"/>
            <a:r>
              <a:rPr lang="en-US" sz="1800"/>
              <a:t>Helps provide better management of inventory assets, better control.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noFill/>
        </p:spPr>
        <p:txBody>
          <a:bodyPr/>
          <a:lstStyle/>
          <a:p>
            <a:pPr eaLnBrk="1" hangingPunct="1"/>
            <a:r>
              <a:rPr lang="en-US" sz="3500"/>
              <a:t>Uses of the Perpetual Inventory Editor</a:t>
            </a:r>
          </a:p>
        </p:txBody>
      </p:sp>
      <p:sp>
        <p:nvSpPr>
          <p:cNvPr id="107523" name="Rectangle 3"/>
          <p:cNvSpPr>
            <a:spLocks noGrp="1" noChangeArrowheads="1"/>
          </p:cNvSpPr>
          <p:nvPr>
            <p:ph idx="1"/>
          </p:nvPr>
        </p:nvSpPr>
        <p:spPr/>
        <p:txBody>
          <a:bodyPr/>
          <a:lstStyle/>
          <a:p>
            <a:pPr eaLnBrk="1" hangingPunct="1"/>
            <a:r>
              <a:rPr lang="en-US" sz="2000" b="1"/>
              <a:t>User can configure their own unique transaction types</a:t>
            </a:r>
          </a:p>
          <a:p>
            <a:pPr eaLnBrk="1" hangingPunct="1"/>
            <a:r>
              <a:rPr lang="en-US" sz="2000" b="1"/>
              <a:t>Automatically imports transactions from other PRISM modules.</a:t>
            </a:r>
          </a:p>
          <a:p>
            <a:pPr eaLnBrk="1" hangingPunct="1"/>
            <a:r>
              <a:rPr lang="en-US" sz="2000" b="1"/>
              <a:t>Can be set to allow users to manually enter transactions</a:t>
            </a:r>
          </a:p>
          <a:p>
            <a:pPr eaLnBrk="1" hangingPunct="1"/>
            <a:r>
              <a:rPr lang="en-US" sz="2000" b="1"/>
              <a:t>Constantly updates the theoretical inventory based on activity.</a:t>
            </a:r>
          </a:p>
          <a:p>
            <a:pPr eaLnBrk="1" hangingPunct="1"/>
            <a:r>
              <a:rPr lang="en-US" sz="2000" b="1"/>
              <a:t>Interfaces with pen based hand held computers</a:t>
            </a:r>
          </a:p>
          <a:p>
            <a:pPr eaLnBrk="1" hangingPunct="1"/>
            <a:r>
              <a:rPr lang="en-US" sz="2000" b="1"/>
              <a:t>Compares actual inventory versus theoretical to generate over/short data</a:t>
            </a:r>
          </a:p>
          <a:p>
            <a:pPr eaLnBrk="1" hangingPunct="1"/>
            <a:r>
              <a:rPr lang="en-US" sz="2000" b="1"/>
              <a:t>Over/short can be used to track errors in other processes, find theft or loss.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76200"/>
            <a:ext cx="8229600" cy="1143000"/>
          </a:xfrm>
          <a:noFill/>
        </p:spPr>
        <p:txBody>
          <a:bodyPr/>
          <a:lstStyle/>
          <a:p>
            <a:pPr eaLnBrk="1" hangingPunct="1"/>
            <a:r>
              <a:rPr lang="en-US" sz="3500"/>
              <a:t>Perpetual Inventory – Many Field Types</a:t>
            </a:r>
          </a:p>
        </p:txBody>
      </p:sp>
      <p:pic>
        <p:nvPicPr>
          <p:cNvPr id="108547" name="Content Placeholder 4" descr="Inventory 1000 Perpetual Inventory Fields.jpg"/>
          <p:cNvPicPr>
            <a:picLocks noGrp="1" noChangeAspect="1"/>
          </p:cNvPicPr>
          <p:nvPr>
            <p:ph idx="1"/>
          </p:nvPr>
        </p:nvPicPr>
        <p:blipFill>
          <a:blip r:embed="rId2" cstate="print"/>
          <a:srcRect/>
          <a:stretch>
            <a:fillRect/>
          </a:stretch>
        </p:blipFill>
        <p:spPr>
          <a:xfrm>
            <a:off x="1011238" y="1273175"/>
            <a:ext cx="7142162" cy="5356225"/>
          </a:xfr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76200"/>
            <a:ext cx="8229600" cy="1143000"/>
          </a:xfrm>
          <a:noFill/>
        </p:spPr>
        <p:txBody>
          <a:bodyPr/>
          <a:lstStyle/>
          <a:p>
            <a:pPr eaLnBrk="1" hangingPunct="1"/>
            <a:r>
              <a:rPr lang="en-US" sz="3500"/>
              <a:t>Perpetual Inventory – Many Field Types</a:t>
            </a:r>
          </a:p>
        </p:txBody>
      </p:sp>
      <p:pic>
        <p:nvPicPr>
          <p:cNvPr id="109571" name="Content Placeholder 5" descr="Inventory 1010 Perpetual Inventory Fields #2.jpg"/>
          <p:cNvPicPr>
            <a:picLocks noGrp="1" noChangeAspect="1"/>
          </p:cNvPicPr>
          <p:nvPr>
            <p:ph idx="1"/>
          </p:nvPr>
        </p:nvPicPr>
        <p:blipFill>
          <a:blip r:embed="rId2" cstate="print"/>
          <a:srcRect/>
          <a:stretch>
            <a:fillRect/>
          </a:stretch>
        </p:blipFill>
        <p:spPr>
          <a:xfrm>
            <a:off x="944563" y="1143000"/>
            <a:ext cx="7208837" cy="5407025"/>
          </a:xfr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76200"/>
            <a:ext cx="8229600" cy="1143000"/>
          </a:xfrm>
          <a:noFill/>
        </p:spPr>
        <p:txBody>
          <a:bodyPr/>
          <a:lstStyle/>
          <a:p>
            <a:pPr eaLnBrk="1" hangingPunct="1"/>
            <a:r>
              <a:rPr lang="en-US" sz="3500"/>
              <a:t>Perpetual Inventory – Many Field Types</a:t>
            </a:r>
          </a:p>
        </p:txBody>
      </p:sp>
      <p:pic>
        <p:nvPicPr>
          <p:cNvPr id="110595" name="Content Placeholder 4" descr="Inventory 1020 Perpetual Inventory Fields #3.jpg"/>
          <p:cNvPicPr>
            <a:picLocks noGrp="1" noChangeAspect="1"/>
          </p:cNvPicPr>
          <p:nvPr>
            <p:ph idx="1"/>
          </p:nvPr>
        </p:nvPicPr>
        <p:blipFill>
          <a:blip r:embed="rId2" cstate="print"/>
          <a:srcRect/>
          <a:stretch>
            <a:fillRect/>
          </a:stretch>
        </p:blipFill>
        <p:spPr>
          <a:xfrm>
            <a:off x="914400" y="1143000"/>
            <a:ext cx="7391400" cy="554355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8600"/>
            <a:ext cx="7772400" cy="1143000"/>
          </a:xfrm>
          <a:noFill/>
        </p:spPr>
        <p:txBody>
          <a:bodyPr/>
          <a:lstStyle/>
          <a:p>
            <a:pPr eaLnBrk="1" hangingPunct="1"/>
            <a:r>
              <a:rPr lang="en-US" sz="3600"/>
              <a:t>Production Scheduling</a:t>
            </a:r>
          </a:p>
        </p:txBody>
      </p:sp>
      <p:sp>
        <p:nvSpPr>
          <p:cNvPr id="16387" name="Rectangle 3"/>
          <p:cNvSpPr>
            <a:spLocks noGrp="1" noChangeArrowheads="1"/>
          </p:cNvSpPr>
          <p:nvPr>
            <p:ph idx="1"/>
          </p:nvPr>
        </p:nvSpPr>
        <p:spPr>
          <a:xfrm>
            <a:off x="685800" y="1447800"/>
            <a:ext cx="7772400" cy="4953000"/>
          </a:xfrm>
        </p:spPr>
        <p:txBody>
          <a:bodyPr/>
          <a:lstStyle/>
          <a:p>
            <a:pPr eaLnBrk="1" hangingPunct="1">
              <a:buFont typeface="Monotype Sorts" pitchFamily="2" charset="2"/>
              <a:buChar char="L"/>
            </a:pPr>
            <a:r>
              <a:rPr lang="en-US" sz="1800" b="1"/>
              <a:t>Automatically suggests production schedule by SKU, by plant, by line, by batch, by time, by shift.</a:t>
            </a:r>
          </a:p>
          <a:p>
            <a:pPr eaLnBrk="1" hangingPunct="1">
              <a:buFont typeface="Monotype Sorts" pitchFamily="2" charset="2"/>
              <a:buChar char="L"/>
            </a:pPr>
            <a:r>
              <a:rPr lang="en-US" sz="1800" b="1"/>
              <a:t>Based on days supply.</a:t>
            </a:r>
          </a:p>
          <a:p>
            <a:pPr eaLnBrk="1" hangingPunct="1">
              <a:buFont typeface="Monotype Sorts" pitchFamily="2" charset="2"/>
              <a:buChar char="L"/>
            </a:pPr>
            <a:r>
              <a:rPr lang="en-US" sz="1800" b="1"/>
              <a:t>Allows manual overrides.</a:t>
            </a:r>
          </a:p>
          <a:p>
            <a:pPr eaLnBrk="1" hangingPunct="1">
              <a:buFont typeface="Monotype Sorts" pitchFamily="2" charset="2"/>
              <a:buChar char="L"/>
            </a:pPr>
            <a:r>
              <a:rPr lang="en-US" sz="1800" b="1"/>
              <a:t>User controls the parameters which guide the system such as production rates, changeover costs, sanitation ordering, raw material limitation and batch sizes.</a:t>
            </a:r>
          </a:p>
          <a:p>
            <a:pPr eaLnBrk="1" hangingPunct="1">
              <a:buFont typeface="Monotype Sorts" pitchFamily="2" charset="2"/>
              <a:buChar char="L"/>
            </a:pPr>
            <a:r>
              <a:rPr lang="en-US" sz="1800" b="1"/>
              <a:t>Considers long term requirements.</a:t>
            </a:r>
          </a:p>
          <a:p>
            <a:pPr eaLnBrk="1" hangingPunct="1">
              <a:buFont typeface="Monotype Sorts" pitchFamily="2" charset="2"/>
              <a:buChar char="L"/>
            </a:pPr>
            <a:r>
              <a:rPr lang="en-US" sz="1800" b="1"/>
              <a:t>Improves product availability, reduces out-of-stocks.</a:t>
            </a:r>
          </a:p>
          <a:p>
            <a:pPr eaLnBrk="1" hangingPunct="1">
              <a:buFont typeface="Monotype Sorts" pitchFamily="2" charset="2"/>
              <a:buChar char="L"/>
            </a:pPr>
            <a:r>
              <a:rPr lang="en-US" sz="1800" b="1"/>
              <a:t>Helps reduce manufacturing cost by scheduling optimal, lowest cost scenario.</a:t>
            </a:r>
          </a:p>
          <a:p>
            <a:pPr eaLnBrk="1" hangingPunct="1">
              <a:buFont typeface="Monotype Sorts" pitchFamily="2" charset="2"/>
              <a:buChar char="L"/>
            </a:pPr>
            <a:r>
              <a:rPr lang="en-US" sz="1800" b="1"/>
              <a:t>Assists with third party product purchase decisions.</a:t>
            </a:r>
          </a:p>
          <a:p>
            <a:pPr eaLnBrk="1" hangingPunct="1">
              <a:buFont typeface="Monotype Sorts" pitchFamily="2" charset="2"/>
              <a:buChar char="L"/>
            </a:pPr>
            <a:r>
              <a:rPr lang="en-US" sz="1800" b="1"/>
              <a:t>Helps remove human error from the scheduling process.</a:t>
            </a:r>
          </a:p>
          <a:p>
            <a:pPr eaLnBrk="1" hangingPunct="1">
              <a:buFont typeface="Monotype Sorts" pitchFamily="2" charset="2"/>
              <a:buChar char="L"/>
            </a:pPr>
            <a:r>
              <a:rPr lang="en-US" sz="1800" b="1"/>
              <a:t>Possible headcount reduction or personnel redeployment due to time savings.</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6387">
                                            <p:txEl>
                                              <p:pRg st="0" end="0"/>
                                            </p:txEl>
                                          </p:spTgt>
                                        </p:tgtEl>
                                        <p:attrNameLst>
                                          <p:attrName>style.visibility</p:attrName>
                                        </p:attrNameLst>
                                      </p:cBhvr>
                                      <p:to>
                                        <p:strVal val="visible"/>
                                      </p:to>
                                    </p:set>
                                    <p:anim to="" calcmode="lin" valueType="num">
                                      <p:cBhvr>
                                        <p:cTn id="7" dur="1" fill="hold"/>
                                        <p:tgtEl>
                                          <p:spTgt spid="1638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6387">
                                            <p:txEl>
                                              <p:pRg st="1" end="1"/>
                                            </p:txEl>
                                          </p:spTgt>
                                        </p:tgtEl>
                                        <p:attrNameLst>
                                          <p:attrName>style.visibility</p:attrName>
                                        </p:attrNameLst>
                                      </p:cBhvr>
                                      <p:to>
                                        <p:strVal val="visible"/>
                                      </p:to>
                                    </p:set>
                                    <p:anim to="" calcmode="lin" valueType="num">
                                      <p:cBhvr>
                                        <p:cTn id="12" dur="1" fill="hold"/>
                                        <p:tgtEl>
                                          <p:spTgt spid="1638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6387">
                                            <p:txEl>
                                              <p:pRg st="2" end="2"/>
                                            </p:txEl>
                                          </p:spTgt>
                                        </p:tgtEl>
                                        <p:attrNameLst>
                                          <p:attrName>style.visibility</p:attrName>
                                        </p:attrNameLst>
                                      </p:cBhvr>
                                      <p:to>
                                        <p:strVal val="visible"/>
                                      </p:to>
                                    </p:set>
                                    <p:anim to="" calcmode="lin" valueType="num">
                                      <p:cBhvr>
                                        <p:cTn id="17" dur="1" fill="hold"/>
                                        <p:tgtEl>
                                          <p:spTgt spid="16387">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6387">
                                            <p:txEl>
                                              <p:pRg st="3" end="3"/>
                                            </p:txEl>
                                          </p:spTgt>
                                        </p:tgtEl>
                                        <p:attrNameLst>
                                          <p:attrName>style.visibility</p:attrName>
                                        </p:attrNameLst>
                                      </p:cBhvr>
                                      <p:to>
                                        <p:strVal val="visible"/>
                                      </p:to>
                                    </p:set>
                                    <p:anim to="" calcmode="lin" valueType="num">
                                      <p:cBhvr>
                                        <p:cTn id="22" dur="1" fill="hold"/>
                                        <p:tgtEl>
                                          <p:spTgt spid="16387">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6387">
                                            <p:txEl>
                                              <p:pRg st="4" end="4"/>
                                            </p:txEl>
                                          </p:spTgt>
                                        </p:tgtEl>
                                        <p:attrNameLst>
                                          <p:attrName>style.visibility</p:attrName>
                                        </p:attrNameLst>
                                      </p:cBhvr>
                                      <p:to>
                                        <p:strVal val="visible"/>
                                      </p:to>
                                    </p:set>
                                    <p:anim to="" calcmode="lin" valueType="num">
                                      <p:cBhvr>
                                        <p:cTn id="27" dur="1" fill="hold"/>
                                        <p:tgtEl>
                                          <p:spTgt spid="16387">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6387">
                                            <p:txEl>
                                              <p:pRg st="5" end="5"/>
                                            </p:txEl>
                                          </p:spTgt>
                                        </p:tgtEl>
                                        <p:attrNameLst>
                                          <p:attrName>style.visibility</p:attrName>
                                        </p:attrNameLst>
                                      </p:cBhvr>
                                      <p:to>
                                        <p:strVal val="visible"/>
                                      </p:to>
                                    </p:set>
                                    <p:anim to="" calcmode="lin" valueType="num">
                                      <p:cBhvr>
                                        <p:cTn id="32" dur="1" fill="hold"/>
                                        <p:tgtEl>
                                          <p:spTgt spid="16387">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6387">
                                            <p:txEl>
                                              <p:pRg st="6" end="6"/>
                                            </p:txEl>
                                          </p:spTgt>
                                        </p:tgtEl>
                                        <p:attrNameLst>
                                          <p:attrName>style.visibility</p:attrName>
                                        </p:attrNameLst>
                                      </p:cBhvr>
                                      <p:to>
                                        <p:strVal val="visible"/>
                                      </p:to>
                                    </p:set>
                                    <p:anim to="" calcmode="lin" valueType="num">
                                      <p:cBhvr>
                                        <p:cTn id="37" dur="1" fill="hold"/>
                                        <p:tgtEl>
                                          <p:spTgt spid="16387">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6387">
                                            <p:txEl>
                                              <p:pRg st="7" end="7"/>
                                            </p:txEl>
                                          </p:spTgt>
                                        </p:tgtEl>
                                        <p:attrNameLst>
                                          <p:attrName>style.visibility</p:attrName>
                                        </p:attrNameLst>
                                      </p:cBhvr>
                                      <p:to>
                                        <p:strVal val="visible"/>
                                      </p:to>
                                    </p:set>
                                    <p:anim to="" calcmode="lin" valueType="num">
                                      <p:cBhvr>
                                        <p:cTn id="42" dur="1" fill="hold"/>
                                        <p:tgtEl>
                                          <p:spTgt spid="16387">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16387">
                                            <p:txEl>
                                              <p:pRg st="8" end="8"/>
                                            </p:txEl>
                                          </p:spTgt>
                                        </p:tgtEl>
                                        <p:attrNameLst>
                                          <p:attrName>style.visibility</p:attrName>
                                        </p:attrNameLst>
                                      </p:cBhvr>
                                      <p:to>
                                        <p:strVal val="visible"/>
                                      </p:to>
                                    </p:set>
                                    <p:anim to="" calcmode="lin" valueType="num">
                                      <p:cBhvr>
                                        <p:cTn id="47" dur="1" fill="hold"/>
                                        <p:tgtEl>
                                          <p:spTgt spid="16387">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16387">
                                            <p:txEl>
                                              <p:pRg st="9" end="9"/>
                                            </p:txEl>
                                          </p:spTgt>
                                        </p:tgtEl>
                                        <p:attrNameLst>
                                          <p:attrName>style.visibility</p:attrName>
                                        </p:attrNameLst>
                                      </p:cBhvr>
                                      <p:to>
                                        <p:strVal val="visible"/>
                                      </p:to>
                                    </p:set>
                                    <p:anim to="" calcmode="lin" valueType="num">
                                      <p:cBhvr>
                                        <p:cTn id="52" dur="1" fill="hold"/>
                                        <p:tgtEl>
                                          <p:spTgt spid="16387">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76200"/>
            <a:ext cx="8229600" cy="1143000"/>
          </a:xfrm>
          <a:noFill/>
        </p:spPr>
        <p:txBody>
          <a:bodyPr/>
          <a:lstStyle/>
          <a:p>
            <a:pPr eaLnBrk="1" hangingPunct="1"/>
            <a:r>
              <a:rPr lang="en-US" sz="3500"/>
              <a:t>Perpetual Inventory – Many Field Types</a:t>
            </a:r>
          </a:p>
        </p:txBody>
      </p:sp>
      <p:pic>
        <p:nvPicPr>
          <p:cNvPr id="111619" name="Content Placeholder 5" descr="Inventory 1030 Perpetual Inventory Fields #4.jpg"/>
          <p:cNvPicPr>
            <a:picLocks noGrp="1" noChangeAspect="1"/>
          </p:cNvPicPr>
          <p:nvPr>
            <p:ph idx="1"/>
          </p:nvPr>
        </p:nvPicPr>
        <p:blipFill>
          <a:blip r:embed="rId2" cstate="print"/>
          <a:srcRect/>
          <a:stretch>
            <a:fillRect/>
          </a:stretch>
        </p:blipFill>
        <p:spPr>
          <a:xfrm>
            <a:off x="914400" y="1104900"/>
            <a:ext cx="7467600" cy="5600700"/>
          </a:xfr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noFill/>
        </p:spPr>
        <p:txBody>
          <a:bodyPr/>
          <a:lstStyle/>
          <a:p>
            <a:pPr eaLnBrk="1" hangingPunct="1"/>
            <a:r>
              <a:rPr lang="en-US" sz="3600"/>
              <a:t>Perpetual Inventory Reports</a:t>
            </a:r>
          </a:p>
        </p:txBody>
      </p:sp>
      <p:sp>
        <p:nvSpPr>
          <p:cNvPr id="112643" name="Rectangle 3"/>
          <p:cNvSpPr>
            <a:spLocks noGrp="1" noChangeArrowheads="1"/>
          </p:cNvSpPr>
          <p:nvPr>
            <p:ph idx="1"/>
          </p:nvPr>
        </p:nvSpPr>
        <p:spPr/>
        <p:txBody>
          <a:bodyPr/>
          <a:lstStyle/>
          <a:p>
            <a:pPr eaLnBrk="1" hangingPunct="1"/>
            <a:r>
              <a:rPr lang="en-US" sz="2000"/>
              <a:t>Reports</a:t>
            </a:r>
            <a:endParaRPr lang="en-US" sz="2000" b="1"/>
          </a:p>
          <a:p>
            <a:pPr lvl="1" eaLnBrk="1" hangingPunct="1"/>
            <a:r>
              <a:rPr lang="en-US"/>
              <a:t>	</a:t>
            </a:r>
            <a:r>
              <a:rPr lang="en-US" sz="1800"/>
              <a:t>Daily summary of all transactions.</a:t>
            </a:r>
          </a:p>
          <a:p>
            <a:pPr lvl="1" eaLnBrk="1" hangingPunct="1"/>
            <a:r>
              <a:rPr lang="en-US" sz="1800"/>
              <a:t>	Date to Date totals by transaction type</a:t>
            </a:r>
          </a:p>
          <a:p>
            <a:pPr lvl="1" eaLnBrk="1" hangingPunct="1"/>
            <a:r>
              <a:rPr lang="en-US" sz="1800"/>
              <a:t>	Period to Date history of individual product code SKU</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685800" y="533400"/>
            <a:ext cx="7772400" cy="1752600"/>
          </a:xfrm>
        </p:spPr>
        <p:txBody>
          <a:bodyPr rtlCol="0">
            <a:normAutofit fontScale="90000"/>
          </a:bodyPr>
          <a:lstStyle/>
          <a:p>
            <a:pPr eaLnBrk="1" fontAlgn="auto" hangingPunct="1">
              <a:spcAft>
                <a:spcPts val="0"/>
              </a:spcAft>
              <a:defRPr/>
            </a:pPr>
            <a:r>
              <a:rPr lang="en-US" dirty="0"/>
              <a:t>PRISM</a:t>
            </a:r>
            <a:br>
              <a:rPr lang="en-US" dirty="0"/>
            </a:br>
            <a:r>
              <a:rPr lang="en-US" dirty="0"/>
              <a:t>Computerized Inventory</a:t>
            </a:r>
            <a:br>
              <a:rPr lang="en-US" dirty="0"/>
            </a:br>
            <a:r>
              <a:rPr lang="en-US" dirty="0"/>
              <a:t>Management System</a:t>
            </a:r>
          </a:p>
        </p:txBody>
      </p:sp>
      <p:sp>
        <p:nvSpPr>
          <p:cNvPr id="64515" name="Rectangle 3"/>
          <p:cNvSpPr>
            <a:spLocks noGrp="1" noChangeArrowheads="1"/>
          </p:cNvSpPr>
          <p:nvPr>
            <p:ph type="subTitle" idx="1"/>
          </p:nvPr>
        </p:nvSpPr>
        <p:spPr>
          <a:xfrm>
            <a:off x="1371600" y="3276600"/>
            <a:ext cx="6400800" cy="1752600"/>
          </a:xfrm>
        </p:spPr>
        <p:txBody>
          <a:bodyPr rtlCol="0">
            <a:normAutofit/>
          </a:bodyPr>
          <a:lstStyle/>
          <a:p>
            <a:pPr eaLnBrk="1" fontAlgn="auto" hangingPunct="1">
              <a:spcAft>
                <a:spcPts val="0"/>
              </a:spcAft>
              <a:buFont typeface="Arial" pitchFamily="34" charset="0"/>
              <a:buNone/>
              <a:defRPr/>
            </a:pPr>
            <a:r>
              <a:rPr lang="en-US" sz="4800" i="1"/>
              <a:t>Production Scheduling</a:t>
            </a:r>
          </a:p>
        </p:txBody>
      </p:sp>
    </p:spTree>
  </p:cSld>
  <p:clrMapOvr>
    <a:overrideClrMapping bg1="dk2" tx1="lt1" bg2="dk1"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noFill/>
        </p:spPr>
        <p:txBody>
          <a:bodyPr/>
          <a:lstStyle/>
          <a:p>
            <a:pPr eaLnBrk="1" hangingPunct="1"/>
            <a:r>
              <a:rPr lang="en-US"/>
              <a:t>Production Scheduling</a:t>
            </a:r>
          </a:p>
        </p:txBody>
      </p:sp>
      <p:sp>
        <p:nvSpPr>
          <p:cNvPr id="114691" name="Rectangle 3"/>
          <p:cNvSpPr>
            <a:spLocks noGrp="1" noChangeArrowheads="1"/>
          </p:cNvSpPr>
          <p:nvPr>
            <p:ph idx="1"/>
          </p:nvPr>
        </p:nvSpPr>
        <p:spPr/>
        <p:txBody>
          <a:bodyPr/>
          <a:lstStyle/>
          <a:p>
            <a:pPr eaLnBrk="1" hangingPunct="1">
              <a:buFont typeface="Monotype Sorts" pitchFamily="2" charset="2"/>
              <a:buChar char="l"/>
            </a:pPr>
            <a:r>
              <a:rPr lang="en-US" sz="1800" b="1"/>
              <a:t>Allows centralized scheduling of multiple plants.</a:t>
            </a:r>
          </a:p>
          <a:p>
            <a:pPr eaLnBrk="1" hangingPunct="1">
              <a:buFont typeface="Monotype Sorts" pitchFamily="2" charset="2"/>
              <a:buChar char="l"/>
            </a:pPr>
            <a:r>
              <a:rPr lang="en-US" sz="1800" b="1"/>
              <a:t>Allows independent (decentralized) scheduling of plants.</a:t>
            </a:r>
          </a:p>
          <a:p>
            <a:pPr eaLnBrk="1" hangingPunct="1">
              <a:buFont typeface="Monotype Sorts" pitchFamily="2" charset="2"/>
              <a:buChar char="l"/>
            </a:pPr>
            <a:r>
              <a:rPr lang="en-US" sz="1800" b="1"/>
              <a:t>Rule based system uses your parameters, rules &amp; limitations.</a:t>
            </a:r>
          </a:p>
          <a:p>
            <a:pPr eaLnBrk="1" hangingPunct="1">
              <a:buFont typeface="Monotype Sorts" pitchFamily="2" charset="2"/>
              <a:buChar char="l"/>
            </a:pPr>
            <a:r>
              <a:rPr lang="en-US" sz="1800" b="1"/>
              <a:t>Automatically generates detailed production schedule.</a:t>
            </a:r>
          </a:p>
          <a:p>
            <a:pPr eaLnBrk="1" hangingPunct="1">
              <a:buFont typeface="Monotype Sorts" pitchFamily="2" charset="2"/>
              <a:buChar char="l"/>
            </a:pPr>
            <a:r>
              <a:rPr lang="en-US" sz="1800" b="1"/>
              <a:t>User can always override computer suggestion.</a:t>
            </a:r>
          </a:p>
          <a:p>
            <a:pPr eaLnBrk="1" hangingPunct="1">
              <a:buFont typeface="Monotype Sorts" pitchFamily="2" charset="2"/>
              <a:buChar char="l"/>
            </a:pPr>
            <a:r>
              <a:rPr lang="en-US" sz="1800" b="1"/>
              <a:t>Very fast, reliable, ensures right product, right time, right quantity.</a:t>
            </a:r>
          </a:p>
          <a:p>
            <a:pPr eaLnBrk="1" hangingPunct="1">
              <a:buFont typeface="Monotype Sorts" pitchFamily="2" charset="2"/>
              <a:buChar char="l"/>
            </a:pPr>
            <a:r>
              <a:rPr lang="en-US" sz="1800" b="1"/>
              <a:t>Ability to generate for any plant and line.</a:t>
            </a:r>
          </a:p>
          <a:p>
            <a:pPr eaLnBrk="1" hangingPunct="1">
              <a:buFont typeface="Monotype Sorts" pitchFamily="2" charset="2"/>
              <a:buChar char="l"/>
            </a:pPr>
            <a:r>
              <a:rPr lang="en-US" sz="1800" b="1"/>
              <a:t>User can manually schedule some, let computer schedule rest.</a:t>
            </a:r>
          </a:p>
          <a:p>
            <a:pPr eaLnBrk="1" hangingPunct="1">
              <a:buFont typeface="Monotype Sorts" pitchFamily="2" charset="2"/>
              <a:buChar char="l"/>
            </a:pPr>
            <a:r>
              <a:rPr lang="en-US" sz="1800" b="1"/>
              <a:t>Very fast, can try "what if" scenarios quickly.</a:t>
            </a:r>
          </a:p>
          <a:p>
            <a:pPr eaLnBrk="1" hangingPunct="1">
              <a:buFont typeface="Monotype Sorts" pitchFamily="2" charset="2"/>
              <a:buChar char="l"/>
            </a:pPr>
            <a:r>
              <a:rPr lang="en-US" sz="1800" b="1"/>
              <a:t>Flexible to regenerate any part of schedule.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noFill/>
        </p:spPr>
        <p:txBody>
          <a:bodyPr/>
          <a:lstStyle/>
          <a:p>
            <a:pPr eaLnBrk="1" hangingPunct="1"/>
            <a:r>
              <a:rPr lang="en-US"/>
              <a:t>Production Parameters</a:t>
            </a:r>
          </a:p>
        </p:txBody>
      </p:sp>
      <p:sp>
        <p:nvSpPr>
          <p:cNvPr id="115715" name="Rectangle 3"/>
          <p:cNvSpPr>
            <a:spLocks noGrp="1" noChangeArrowheads="1"/>
          </p:cNvSpPr>
          <p:nvPr>
            <p:ph idx="1"/>
          </p:nvPr>
        </p:nvSpPr>
        <p:spPr/>
        <p:txBody>
          <a:bodyPr/>
          <a:lstStyle/>
          <a:p>
            <a:pPr eaLnBrk="1" hangingPunct="1">
              <a:buFont typeface="Monotype Sorts" pitchFamily="2" charset="2"/>
              <a:buChar char="L"/>
            </a:pPr>
            <a:r>
              <a:rPr lang="en-US" sz="2000" b="1"/>
              <a:t>Product Code Editor production parameters</a:t>
            </a:r>
            <a:endParaRPr lang="en-US" sz="1600"/>
          </a:p>
          <a:p>
            <a:pPr lvl="1" eaLnBrk="1" hangingPunct="1"/>
            <a:r>
              <a:rPr lang="en-US" sz="1800" b="1"/>
              <a:t>	Sites of Distribution.</a:t>
            </a:r>
          </a:p>
          <a:p>
            <a:pPr lvl="1" eaLnBrk="1" hangingPunct="1"/>
            <a:r>
              <a:rPr lang="en-US" sz="1800" b="1"/>
              <a:t>	Minimum batch sizes.</a:t>
            </a:r>
          </a:p>
          <a:p>
            <a:pPr lvl="1" eaLnBrk="1" hangingPunct="1"/>
            <a:r>
              <a:rPr lang="en-US" sz="1800" b="1"/>
              <a:t>	Incremental Batch sizes.</a:t>
            </a:r>
          </a:p>
          <a:p>
            <a:pPr lvl="1" eaLnBrk="1" hangingPunct="1"/>
            <a:r>
              <a:rPr lang="en-US" sz="1800" b="1"/>
              <a:t>	Minimum Batch in Days Supply.</a:t>
            </a:r>
          </a:p>
          <a:p>
            <a:pPr lvl="1" eaLnBrk="1" hangingPunct="1"/>
            <a:r>
              <a:rPr lang="en-US" sz="1800" b="1"/>
              <a:t>	Production Rate (units per hour).</a:t>
            </a:r>
          </a:p>
          <a:p>
            <a:pPr lvl="1" eaLnBrk="1" hangingPunct="1"/>
            <a:r>
              <a:rPr lang="en-US" sz="1800" b="1"/>
              <a:t>	Sanitation set ordering.</a:t>
            </a:r>
          </a:p>
          <a:p>
            <a:pPr lvl="1" eaLnBrk="1" hangingPunct="1"/>
            <a:r>
              <a:rPr lang="en-US" sz="1800" b="1"/>
              <a:t>	Production Max system inventory.</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000" dirty="0"/>
              <a:t>Production Main Screen</a:t>
            </a:r>
          </a:p>
        </p:txBody>
      </p:sp>
      <p:pic>
        <p:nvPicPr>
          <p:cNvPr id="4" name="Content Placeholder 3" descr="00 Production Main Screen.JPG"/>
          <p:cNvPicPr>
            <a:picLocks noGrp="1" noChangeAspect="1"/>
          </p:cNvPicPr>
          <p:nvPr>
            <p:ph idx="1"/>
          </p:nvPr>
        </p:nvPicPr>
        <p:blipFill>
          <a:blip r:embed="rId2" cstate="print"/>
          <a:stretch>
            <a:fillRect/>
          </a:stretch>
        </p:blipFill>
        <p:spPr>
          <a:xfrm>
            <a:off x="1241683" y="1052298"/>
            <a:ext cx="6911717" cy="5424702"/>
          </a:xfr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noFill/>
        </p:spPr>
        <p:txBody>
          <a:bodyPr/>
          <a:lstStyle/>
          <a:p>
            <a:pPr eaLnBrk="1" hangingPunct="1"/>
            <a:r>
              <a:rPr lang="en-US" sz="3600"/>
              <a:t>Line Characteristics</a:t>
            </a:r>
          </a:p>
        </p:txBody>
      </p:sp>
      <p:sp>
        <p:nvSpPr>
          <p:cNvPr id="116739" name="Rectangle 3"/>
          <p:cNvSpPr>
            <a:spLocks noGrp="1" noChangeArrowheads="1"/>
          </p:cNvSpPr>
          <p:nvPr>
            <p:ph idx="1"/>
          </p:nvPr>
        </p:nvSpPr>
        <p:spPr/>
        <p:txBody>
          <a:bodyPr/>
          <a:lstStyle/>
          <a:p>
            <a:pPr eaLnBrk="1" hangingPunct="1">
              <a:buFont typeface="Monotype Sorts" pitchFamily="2" charset="2"/>
              <a:buChar char="l"/>
            </a:pPr>
            <a:r>
              <a:rPr lang="en-US" sz="2000" b="1"/>
              <a:t>Line Characteristics</a:t>
            </a:r>
            <a:endParaRPr lang="en-US" sz="1600"/>
          </a:p>
          <a:p>
            <a:pPr lvl="1" eaLnBrk="1" hangingPunct="1"/>
            <a:r>
              <a:rPr lang="en-US" sz="1800" b="1"/>
              <a:t>Defines production lines.</a:t>
            </a:r>
          </a:p>
          <a:p>
            <a:pPr lvl="1" eaLnBrk="1" hangingPunct="1"/>
            <a:r>
              <a:rPr lang="en-US" sz="1800" b="1"/>
              <a:t>Capacity in hours per week.</a:t>
            </a:r>
          </a:p>
          <a:p>
            <a:pPr lvl="1" eaLnBrk="1" hangingPunct="1"/>
            <a:r>
              <a:rPr lang="en-US" sz="1800" b="1"/>
              <a:t>Which products run on each line.</a:t>
            </a:r>
          </a:p>
          <a:p>
            <a:pPr lvl="1" eaLnBrk="1" hangingPunct="1"/>
            <a:r>
              <a:rPr lang="en-US" sz="1800" b="1"/>
              <a:t>Maximum Changeover limits.</a:t>
            </a:r>
          </a:p>
          <a:p>
            <a:pPr lvl="1" eaLnBrk="1" hangingPunct="1"/>
            <a:r>
              <a:rPr lang="en-US" sz="1800" b="1"/>
              <a:t>Flavor and Package changeover time &amp; cost.</a:t>
            </a:r>
          </a:p>
          <a:p>
            <a:pPr lvl="1" eaLnBrk="1" hangingPunct="1"/>
            <a:r>
              <a:rPr lang="en-US" sz="1800" b="1"/>
              <a:t>Shift Structure Preferences.</a:t>
            </a:r>
          </a:p>
          <a:p>
            <a:pPr lvl="1" eaLnBrk="1" hangingPunct="1"/>
            <a:r>
              <a:rPr lang="en-US" sz="1800" b="1"/>
              <a:t>Shift Start Times.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a:lstStyle/>
          <a:p>
            <a:pPr eaLnBrk="1" hangingPunct="1"/>
            <a:r>
              <a:rPr lang="en-US" sz="3600" dirty="0"/>
              <a:t>Edit Line Characteristics,</a:t>
            </a:r>
            <a:br>
              <a:rPr lang="en-US" sz="3600" dirty="0"/>
            </a:br>
            <a:r>
              <a:rPr lang="en-US" sz="3600" dirty="0"/>
              <a:t>Capacity, Change Over Limits</a:t>
            </a:r>
          </a:p>
        </p:txBody>
      </p:sp>
      <p:pic>
        <p:nvPicPr>
          <p:cNvPr id="117763" name="Picture 3"/>
          <p:cNvPicPr>
            <a:picLocks noChangeArrowheads="1"/>
          </p:cNvPicPr>
          <p:nvPr/>
        </p:nvPicPr>
        <p:blipFill>
          <a:blip r:embed="rId2" cstate="print"/>
          <a:stretch>
            <a:fillRect/>
          </a:stretch>
        </p:blipFill>
        <p:spPr bwMode="auto">
          <a:xfrm>
            <a:off x="1441450" y="1944155"/>
            <a:ext cx="6099175" cy="4026965"/>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a:lstStyle/>
          <a:p>
            <a:pPr eaLnBrk="1" hangingPunct="1"/>
            <a:r>
              <a:rPr lang="en-US" sz="3600" dirty="0"/>
              <a:t>Define Which Package Sizes  </a:t>
            </a:r>
            <a:br>
              <a:rPr lang="en-US" sz="3600" dirty="0"/>
            </a:br>
            <a:r>
              <a:rPr lang="en-US" sz="3600" dirty="0"/>
              <a:t>Can Be Run On Each Line</a:t>
            </a:r>
          </a:p>
        </p:txBody>
      </p:sp>
      <p:pic>
        <p:nvPicPr>
          <p:cNvPr id="117763" name="Picture 3"/>
          <p:cNvPicPr>
            <a:picLocks noChangeArrowheads="1"/>
          </p:cNvPicPr>
          <p:nvPr/>
        </p:nvPicPr>
        <p:blipFill>
          <a:blip r:embed="rId2" cstate="print"/>
          <a:stretch>
            <a:fillRect/>
          </a:stretch>
        </p:blipFill>
        <p:spPr bwMode="auto">
          <a:xfrm>
            <a:off x="1731206" y="1964980"/>
            <a:ext cx="5519662" cy="3985315"/>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a:lstStyle/>
          <a:p>
            <a:pPr eaLnBrk="1" hangingPunct="1"/>
            <a:r>
              <a:rPr lang="en-US" sz="3600" dirty="0"/>
              <a:t>Define Specifically Which Product Codes Can Be Produced On Each Line</a:t>
            </a:r>
          </a:p>
        </p:txBody>
      </p:sp>
      <p:pic>
        <p:nvPicPr>
          <p:cNvPr id="117763" name="Picture 3"/>
          <p:cNvPicPr>
            <a:picLocks noChangeArrowheads="1"/>
          </p:cNvPicPr>
          <p:nvPr/>
        </p:nvPicPr>
        <p:blipFill>
          <a:blip r:embed="rId2" cstate="print"/>
          <a:stretch>
            <a:fillRect/>
          </a:stretch>
        </p:blipFill>
        <p:spPr bwMode="auto">
          <a:xfrm>
            <a:off x="1731206" y="1952293"/>
            <a:ext cx="5519662" cy="401068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noFill/>
        </p:spPr>
        <p:txBody>
          <a:bodyPr/>
          <a:lstStyle/>
          <a:p>
            <a:pPr eaLnBrk="1" hangingPunct="1"/>
            <a:r>
              <a:rPr lang="en-US" sz="3600"/>
              <a:t>Raw Material Ordering</a:t>
            </a:r>
          </a:p>
        </p:txBody>
      </p:sp>
      <p:sp>
        <p:nvSpPr>
          <p:cNvPr id="33795" name="Rectangle 3"/>
          <p:cNvSpPr>
            <a:spLocks noGrp="1" noChangeArrowheads="1"/>
          </p:cNvSpPr>
          <p:nvPr>
            <p:ph idx="1"/>
          </p:nvPr>
        </p:nvSpPr>
        <p:spPr>
          <a:xfrm>
            <a:off x="457200" y="1981200"/>
            <a:ext cx="8305800" cy="4114800"/>
          </a:xfrm>
        </p:spPr>
        <p:txBody>
          <a:bodyPr/>
          <a:lstStyle/>
          <a:p>
            <a:pPr eaLnBrk="1" hangingPunct="1"/>
            <a:r>
              <a:rPr lang="en-US" sz="1800" b="1" dirty="0"/>
              <a:t>Suggests raw material orders for Just-In-Time and Min/Max by line, by truck, by date/time, by supplier.</a:t>
            </a:r>
          </a:p>
          <a:p>
            <a:pPr eaLnBrk="1" hangingPunct="1"/>
            <a:r>
              <a:rPr lang="en-US" sz="1800" b="1" dirty="0"/>
              <a:t>Verifies correctness of any manual changes by automatic comparison to production schedule.</a:t>
            </a:r>
          </a:p>
          <a:p>
            <a:pPr eaLnBrk="1" hangingPunct="1"/>
            <a:r>
              <a:rPr lang="en-US" sz="1800" b="1" dirty="0"/>
              <a:t>Supports raw material substitutions.</a:t>
            </a:r>
          </a:p>
          <a:p>
            <a:pPr eaLnBrk="1" hangingPunct="1"/>
            <a:r>
              <a:rPr lang="en-US" sz="1800" b="1" dirty="0"/>
              <a:t>Supports multiple suppliers for each material.</a:t>
            </a:r>
          </a:p>
          <a:p>
            <a:pPr eaLnBrk="1" hangingPunct="1"/>
            <a:r>
              <a:rPr lang="en-US" sz="1800" b="1" dirty="0"/>
              <a:t>Avoids possible downtime due to running out of packaging or ingredients.</a:t>
            </a:r>
          </a:p>
          <a:p>
            <a:pPr eaLnBrk="1" hangingPunct="1"/>
            <a:r>
              <a:rPr lang="en-US" sz="1800" b="1" dirty="0"/>
              <a:t>Has the ability to generate EDI, e-mail, or cloud/web services releases.</a:t>
            </a:r>
          </a:p>
          <a:p>
            <a:pPr eaLnBrk="1" hangingPunct="1"/>
            <a:r>
              <a:rPr lang="en-US" sz="1800" b="1" dirty="0"/>
              <a:t>Provides on-line receiving capability, for comparison to order.</a:t>
            </a:r>
          </a:p>
          <a:p>
            <a:pPr eaLnBrk="1" hangingPunct="1"/>
            <a:r>
              <a:rPr lang="en-US" sz="1800" b="1" dirty="0"/>
              <a:t>Helps remove human error from the scheduling process.</a:t>
            </a:r>
          </a:p>
          <a:p>
            <a:pPr eaLnBrk="1" hangingPunct="1"/>
            <a:r>
              <a:rPr lang="en-US" sz="1800" b="1" dirty="0"/>
              <a:t>Possible headcount reduction or personnel redeployment due to time savings.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a:lstStyle/>
          <a:p>
            <a:pPr eaLnBrk="1" hangingPunct="1"/>
            <a:r>
              <a:rPr lang="en-US" sz="3600" dirty="0"/>
              <a:t>Edit Change Over Times and Costs</a:t>
            </a:r>
            <a:br>
              <a:rPr lang="en-US" sz="3600" dirty="0"/>
            </a:br>
            <a:r>
              <a:rPr lang="en-US" sz="3600" dirty="0"/>
              <a:t>From Package Size to Package Size</a:t>
            </a:r>
          </a:p>
        </p:txBody>
      </p:sp>
      <p:pic>
        <p:nvPicPr>
          <p:cNvPr id="117763" name="Picture 3"/>
          <p:cNvPicPr>
            <a:picLocks noChangeArrowheads="1"/>
          </p:cNvPicPr>
          <p:nvPr/>
        </p:nvPicPr>
        <p:blipFill>
          <a:blip r:embed="rId2" cstate="print"/>
          <a:stretch>
            <a:fillRect/>
          </a:stretch>
        </p:blipFill>
        <p:spPr bwMode="auto">
          <a:xfrm>
            <a:off x="1731206" y="1944155"/>
            <a:ext cx="5519662" cy="4026965"/>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a:lstStyle/>
          <a:p>
            <a:pPr eaLnBrk="1" hangingPunct="1"/>
            <a:r>
              <a:rPr lang="en-US" sz="3600" dirty="0"/>
              <a:t>Edit SKU to SKU </a:t>
            </a:r>
            <a:br>
              <a:rPr lang="en-US" sz="3600" dirty="0"/>
            </a:br>
            <a:r>
              <a:rPr lang="en-US" sz="3600" dirty="0"/>
              <a:t>Change Over Times and Costs</a:t>
            </a:r>
          </a:p>
        </p:txBody>
      </p:sp>
      <p:pic>
        <p:nvPicPr>
          <p:cNvPr id="117763" name="Picture 3"/>
          <p:cNvPicPr>
            <a:picLocks noChangeArrowheads="1"/>
          </p:cNvPicPr>
          <p:nvPr/>
        </p:nvPicPr>
        <p:blipFill>
          <a:blip r:embed="rId2" cstate="print"/>
          <a:stretch>
            <a:fillRect/>
          </a:stretch>
        </p:blipFill>
        <p:spPr bwMode="auto">
          <a:xfrm>
            <a:off x="1731206" y="1955016"/>
            <a:ext cx="5519662" cy="4005242"/>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a:lstStyle/>
          <a:p>
            <a:pPr eaLnBrk="1" hangingPunct="1"/>
            <a:r>
              <a:rPr lang="en-US" sz="3600" dirty="0"/>
              <a:t>Define Production Labor </a:t>
            </a:r>
            <a:br>
              <a:rPr lang="en-US" sz="3600" dirty="0"/>
            </a:br>
            <a:r>
              <a:rPr lang="en-US" sz="3600" dirty="0"/>
              <a:t>Shift Structure Preferences</a:t>
            </a:r>
          </a:p>
        </p:txBody>
      </p:sp>
      <p:pic>
        <p:nvPicPr>
          <p:cNvPr id="117763" name="Picture 3"/>
          <p:cNvPicPr>
            <a:picLocks noChangeArrowheads="1"/>
          </p:cNvPicPr>
          <p:nvPr/>
        </p:nvPicPr>
        <p:blipFill>
          <a:blip r:embed="rId2" cstate="print"/>
          <a:stretch>
            <a:fillRect/>
          </a:stretch>
        </p:blipFill>
        <p:spPr bwMode="auto">
          <a:xfrm>
            <a:off x="1731206" y="1960740"/>
            <a:ext cx="5519662" cy="3993793"/>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p:spPr>
        <p:txBody>
          <a:bodyPr/>
          <a:lstStyle/>
          <a:p>
            <a:pPr eaLnBrk="1" hangingPunct="1"/>
            <a:r>
              <a:rPr lang="en-US" sz="3600" dirty="0"/>
              <a:t>Define Shift Start Times and Breaks </a:t>
            </a:r>
            <a:br>
              <a:rPr lang="en-US" sz="3600" dirty="0"/>
            </a:br>
            <a:r>
              <a:rPr lang="en-US" sz="3600" dirty="0"/>
              <a:t>In Relative or Absolute Time</a:t>
            </a:r>
          </a:p>
        </p:txBody>
      </p:sp>
      <p:pic>
        <p:nvPicPr>
          <p:cNvPr id="117763" name="Picture 3"/>
          <p:cNvPicPr>
            <a:picLocks noChangeArrowheads="1"/>
          </p:cNvPicPr>
          <p:nvPr/>
        </p:nvPicPr>
        <p:blipFill>
          <a:blip r:embed="rId2" cstate="print"/>
          <a:stretch>
            <a:fillRect/>
          </a:stretch>
        </p:blipFill>
        <p:spPr bwMode="auto">
          <a:xfrm>
            <a:off x="1735783" y="1960740"/>
            <a:ext cx="5510507" cy="3993793"/>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noFill/>
        </p:spPr>
        <p:txBody>
          <a:bodyPr/>
          <a:lstStyle/>
          <a:p>
            <a:pPr eaLnBrk="1" hangingPunct="1"/>
            <a:r>
              <a:rPr lang="en-US" sz="3600"/>
              <a:t>Production Line Hours</a:t>
            </a:r>
          </a:p>
        </p:txBody>
      </p:sp>
      <p:sp>
        <p:nvSpPr>
          <p:cNvPr id="118787" name="Rectangle 3"/>
          <p:cNvSpPr>
            <a:spLocks noGrp="1" noChangeArrowheads="1"/>
          </p:cNvSpPr>
          <p:nvPr>
            <p:ph idx="1"/>
          </p:nvPr>
        </p:nvSpPr>
        <p:spPr/>
        <p:txBody>
          <a:bodyPr/>
          <a:lstStyle/>
          <a:p>
            <a:pPr eaLnBrk="1" hangingPunct="1"/>
            <a:r>
              <a:rPr lang="en-US" sz="2000" b="1"/>
              <a:t>Suggest / Schedule Production Line Hours</a:t>
            </a:r>
            <a:endParaRPr lang="en-US" sz="1600" b="1"/>
          </a:p>
          <a:p>
            <a:pPr lvl="1" eaLnBrk="1" hangingPunct="1"/>
            <a:r>
              <a:rPr lang="en-US" sz="1800" b="1"/>
              <a:t>Set hours per line, day, &amp; shift.</a:t>
            </a:r>
          </a:p>
          <a:p>
            <a:pPr lvl="1" eaLnBrk="1" hangingPunct="1"/>
            <a:r>
              <a:rPr lang="en-US" sz="1800" b="1"/>
              <a:t>Computer suggestion using line priorities, forecasts, inventories.</a:t>
            </a:r>
          </a:p>
          <a:p>
            <a:pPr lvl="1" eaLnBrk="1" hangingPunct="1"/>
            <a:r>
              <a:rPr lang="en-US" sz="1800" b="1"/>
              <a:t>Ability for user to manually override scheduled hours.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noFill/>
        </p:spPr>
        <p:txBody>
          <a:bodyPr/>
          <a:lstStyle/>
          <a:p>
            <a:pPr eaLnBrk="1" hangingPunct="1"/>
            <a:r>
              <a:rPr lang="en-US" sz="3600"/>
              <a:t>Schedule Line Hours</a:t>
            </a:r>
          </a:p>
        </p:txBody>
      </p:sp>
      <p:pic>
        <p:nvPicPr>
          <p:cNvPr id="119811" name="Picture 3"/>
          <p:cNvPicPr>
            <a:picLocks noChangeArrowheads="1"/>
          </p:cNvPicPr>
          <p:nvPr/>
        </p:nvPicPr>
        <p:blipFill>
          <a:blip r:embed="rId2" cstate="print"/>
          <a:stretch>
            <a:fillRect/>
          </a:stretch>
        </p:blipFill>
        <p:spPr bwMode="auto">
          <a:xfrm>
            <a:off x="1860813" y="1295400"/>
            <a:ext cx="5711299" cy="4562475"/>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0"/>
            <a:ext cx="8229600" cy="1143000"/>
          </a:xfrm>
          <a:noFill/>
        </p:spPr>
        <p:txBody>
          <a:bodyPr/>
          <a:lstStyle/>
          <a:p>
            <a:pPr eaLnBrk="1" hangingPunct="1"/>
            <a:r>
              <a:rPr lang="en-US" sz="3600" dirty="0"/>
              <a:t>Suggested Production Line Hours Report</a:t>
            </a:r>
          </a:p>
        </p:txBody>
      </p:sp>
      <p:pic>
        <p:nvPicPr>
          <p:cNvPr id="119811" name="Picture 3"/>
          <p:cNvPicPr>
            <a:picLocks noChangeArrowheads="1"/>
          </p:cNvPicPr>
          <p:nvPr/>
        </p:nvPicPr>
        <p:blipFill>
          <a:blip r:embed="rId2" cstate="print"/>
          <a:stretch>
            <a:fillRect/>
          </a:stretch>
        </p:blipFill>
        <p:spPr bwMode="auto">
          <a:xfrm>
            <a:off x="228600" y="1219201"/>
            <a:ext cx="8762999" cy="5257800"/>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noFill/>
        </p:spPr>
        <p:txBody>
          <a:bodyPr/>
          <a:lstStyle/>
          <a:p>
            <a:pPr eaLnBrk="1" hangingPunct="1"/>
            <a:r>
              <a:rPr lang="en-US" sz="3600"/>
              <a:t>Generate Production Schedule</a:t>
            </a:r>
          </a:p>
        </p:txBody>
      </p:sp>
      <p:sp>
        <p:nvSpPr>
          <p:cNvPr id="120835" name="Rectangle 3"/>
          <p:cNvSpPr>
            <a:spLocks noGrp="1" noChangeArrowheads="1"/>
          </p:cNvSpPr>
          <p:nvPr>
            <p:ph idx="1"/>
          </p:nvPr>
        </p:nvSpPr>
        <p:spPr/>
        <p:txBody>
          <a:bodyPr/>
          <a:lstStyle/>
          <a:p>
            <a:pPr eaLnBrk="1" hangingPunct="1"/>
            <a:r>
              <a:rPr lang="en-US" sz="2000" b="1"/>
              <a:t>Production Schedule Generator</a:t>
            </a:r>
          </a:p>
          <a:p>
            <a:pPr lvl="1" eaLnBrk="1" hangingPunct="1"/>
            <a:r>
              <a:rPr lang="en-US" sz="1800" b="1"/>
              <a:t>Can create Actual or Suggested schedule.</a:t>
            </a:r>
          </a:p>
          <a:p>
            <a:pPr lvl="1" eaLnBrk="1" hangingPunct="1"/>
            <a:r>
              <a:rPr lang="en-US" sz="1800" b="1"/>
              <a:t>Can generate between any two dates.</a:t>
            </a:r>
          </a:p>
          <a:p>
            <a:pPr lvl="1" eaLnBrk="1" hangingPunct="1"/>
            <a:r>
              <a:rPr lang="en-US" sz="1800" b="1"/>
              <a:t>Ability to generate for any plant &amp; line.</a:t>
            </a:r>
          </a:p>
          <a:p>
            <a:pPr lvl="1" eaLnBrk="1" hangingPunct="1"/>
            <a:r>
              <a:rPr lang="en-US" sz="1800" b="1"/>
              <a:t>User can manually schedule some lines and let the computer schedule the rest.</a:t>
            </a:r>
          </a:p>
          <a:p>
            <a:pPr lvl="1" eaLnBrk="1" hangingPunct="1"/>
            <a:r>
              <a:rPr lang="en-US" sz="1800" b="1"/>
              <a:t>Very fast, can try “what if” scenarios quickly.</a:t>
            </a:r>
          </a:p>
          <a:p>
            <a:pPr lvl="1" eaLnBrk="1" hangingPunct="1"/>
            <a:r>
              <a:rPr lang="en-US" sz="1800" b="1"/>
              <a:t>Flexible to regenerate any part of the schedule.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noFill/>
        </p:spPr>
        <p:txBody>
          <a:bodyPr/>
          <a:lstStyle/>
          <a:p>
            <a:pPr eaLnBrk="1" hangingPunct="1"/>
            <a:r>
              <a:rPr lang="en-US" sz="3600"/>
              <a:t>Production Schedule Generator</a:t>
            </a:r>
          </a:p>
        </p:txBody>
      </p:sp>
      <p:pic>
        <p:nvPicPr>
          <p:cNvPr id="121859" name="Picture 3"/>
          <p:cNvPicPr>
            <a:picLocks noChangeArrowheads="1"/>
          </p:cNvPicPr>
          <p:nvPr/>
        </p:nvPicPr>
        <p:blipFill>
          <a:blip r:embed="rId2" cstate="print"/>
          <a:stretch>
            <a:fillRect/>
          </a:stretch>
        </p:blipFill>
        <p:spPr bwMode="auto">
          <a:xfrm>
            <a:off x="1887188" y="1585913"/>
            <a:ext cx="5360098" cy="474345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eaLnBrk="1" hangingPunct="1"/>
            <a:r>
              <a:rPr lang="en-US" sz="3600"/>
              <a:t>Production Schedule Generator</a:t>
            </a:r>
          </a:p>
        </p:txBody>
      </p:sp>
      <p:pic>
        <p:nvPicPr>
          <p:cNvPr id="122883" name="Picture 3"/>
          <p:cNvPicPr>
            <a:picLocks noChangeArrowheads="1"/>
          </p:cNvPicPr>
          <p:nvPr/>
        </p:nvPicPr>
        <p:blipFill>
          <a:blip r:embed="rId2" cstate="print"/>
          <a:stretch>
            <a:fillRect/>
          </a:stretch>
        </p:blipFill>
        <p:spPr bwMode="auto">
          <a:xfrm>
            <a:off x="1556833" y="1662113"/>
            <a:ext cx="6020808" cy="47434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3600"/>
              <a:t>Distribution Scheduling and </a:t>
            </a:r>
            <a:br>
              <a:rPr lang="en-US" sz="3600"/>
            </a:br>
            <a:r>
              <a:rPr lang="en-US" sz="3600"/>
              <a:t>Shipping Documentation</a:t>
            </a:r>
          </a:p>
        </p:txBody>
      </p:sp>
      <p:sp>
        <p:nvSpPr>
          <p:cNvPr id="34819" name="Rectangle 3"/>
          <p:cNvSpPr>
            <a:spLocks noGrp="1" noChangeArrowheads="1"/>
          </p:cNvSpPr>
          <p:nvPr>
            <p:ph idx="1"/>
          </p:nvPr>
        </p:nvSpPr>
        <p:spPr/>
        <p:txBody>
          <a:bodyPr/>
          <a:lstStyle/>
          <a:p>
            <a:pPr eaLnBrk="1" hangingPunct="1"/>
            <a:r>
              <a:rPr lang="en-US" sz="1800" b="1"/>
              <a:t>Suggest load contents. Send fair share based on days supply.</a:t>
            </a:r>
          </a:p>
          <a:p>
            <a:pPr eaLnBrk="1" hangingPunct="1"/>
            <a:r>
              <a:rPr lang="en-US" sz="1800" b="1"/>
              <a:t>Help minimize Out-Of-Stocks</a:t>
            </a:r>
          </a:p>
          <a:p>
            <a:pPr eaLnBrk="1" hangingPunct="1"/>
            <a:r>
              <a:rPr lang="en-US" sz="1800" b="1"/>
              <a:t>Maximize direct loading from production lines.</a:t>
            </a:r>
          </a:p>
          <a:p>
            <a:pPr eaLnBrk="1" hangingPunct="1"/>
            <a:r>
              <a:rPr lang="en-US" sz="1800" b="1"/>
              <a:t>Utilize location parameters such as maximums, forecasts, inventories, etc.</a:t>
            </a:r>
          </a:p>
          <a:p>
            <a:pPr eaLnBrk="1" hangingPunct="1"/>
            <a:r>
              <a:rPr lang="en-US" sz="1800" b="1"/>
              <a:t>Prints bills of lading and forklift loading tickets.</a:t>
            </a:r>
          </a:p>
          <a:p>
            <a:pPr eaLnBrk="1" hangingPunct="1"/>
            <a:r>
              <a:rPr lang="en-US" sz="1800" b="1"/>
              <a:t>Provides advanced shipping notice at receiving locations.</a:t>
            </a:r>
          </a:p>
          <a:p>
            <a:pPr eaLnBrk="1" hangingPunct="1"/>
            <a:r>
              <a:rPr lang="en-US" sz="1800" b="1"/>
              <a:t>Provides automatic receiving documents and an unmatched shipper/receiver report.</a:t>
            </a:r>
          </a:p>
          <a:p>
            <a:pPr eaLnBrk="1" hangingPunct="1"/>
            <a:r>
              <a:rPr lang="en-US" sz="1800" b="1"/>
              <a:t>Provides shipping and receiving document reconciliation.</a:t>
            </a:r>
          </a:p>
          <a:p>
            <a:pPr eaLnBrk="1" hangingPunct="1"/>
            <a:r>
              <a:rPr lang="en-US" sz="1800" b="1"/>
              <a:t>Reduces product double handling, back hauls and redistribution.</a:t>
            </a:r>
          </a:p>
          <a:p>
            <a:pPr eaLnBrk="1" hangingPunct="1"/>
            <a:r>
              <a:rPr lang="en-US" sz="1800" b="1"/>
              <a:t>Reduces misloads caused by illegible hand written forms.</a:t>
            </a:r>
          </a:p>
          <a:p>
            <a:pPr eaLnBrk="1" hangingPunct="1"/>
            <a:r>
              <a:rPr lang="en-US" sz="1800" b="1"/>
              <a:t>Eliminates problems associated with invisible “in transit” inventory.</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eaLnBrk="1" hangingPunct="1"/>
            <a:r>
              <a:rPr lang="en-US" sz="3600"/>
              <a:t>Production Schedule Generator</a:t>
            </a:r>
          </a:p>
        </p:txBody>
      </p:sp>
      <p:pic>
        <p:nvPicPr>
          <p:cNvPr id="122883" name="Picture 3"/>
          <p:cNvPicPr>
            <a:picLocks noChangeArrowheads="1"/>
          </p:cNvPicPr>
          <p:nvPr/>
        </p:nvPicPr>
        <p:blipFill>
          <a:blip r:embed="rId2" cstate="print"/>
          <a:stretch>
            <a:fillRect/>
          </a:stretch>
        </p:blipFill>
        <p:spPr bwMode="auto">
          <a:xfrm>
            <a:off x="1556833" y="1666714"/>
            <a:ext cx="6020808" cy="4734248"/>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eaLnBrk="1" hangingPunct="1"/>
            <a:r>
              <a:rPr lang="en-US" sz="3600"/>
              <a:t>Production Schedule Generator</a:t>
            </a:r>
          </a:p>
        </p:txBody>
      </p:sp>
      <p:pic>
        <p:nvPicPr>
          <p:cNvPr id="122883" name="Picture 3"/>
          <p:cNvPicPr>
            <a:picLocks noChangeArrowheads="1"/>
          </p:cNvPicPr>
          <p:nvPr/>
        </p:nvPicPr>
        <p:blipFill>
          <a:blip r:embed="rId2" cstate="print"/>
          <a:stretch>
            <a:fillRect/>
          </a:stretch>
        </p:blipFill>
        <p:spPr bwMode="auto">
          <a:xfrm>
            <a:off x="1556833" y="1676771"/>
            <a:ext cx="6020808" cy="4714133"/>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eaLnBrk="1" hangingPunct="1"/>
            <a:r>
              <a:rPr lang="en-US" sz="3600"/>
              <a:t>Production Schedule Generator</a:t>
            </a:r>
          </a:p>
        </p:txBody>
      </p:sp>
      <p:pic>
        <p:nvPicPr>
          <p:cNvPr id="122883" name="Picture 3"/>
          <p:cNvPicPr>
            <a:picLocks noChangeArrowheads="1"/>
          </p:cNvPicPr>
          <p:nvPr/>
        </p:nvPicPr>
        <p:blipFill>
          <a:blip r:embed="rId2" cstate="print"/>
          <a:stretch>
            <a:fillRect/>
          </a:stretch>
        </p:blipFill>
        <p:spPr bwMode="auto">
          <a:xfrm>
            <a:off x="1556834" y="1676771"/>
            <a:ext cx="6020806" cy="4714133"/>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noFill/>
        </p:spPr>
        <p:txBody>
          <a:bodyPr/>
          <a:lstStyle/>
          <a:p>
            <a:pPr eaLnBrk="1" hangingPunct="1"/>
            <a:r>
              <a:rPr lang="en-US" sz="3600"/>
              <a:t>Production Schedule Editor</a:t>
            </a:r>
          </a:p>
        </p:txBody>
      </p:sp>
      <p:sp>
        <p:nvSpPr>
          <p:cNvPr id="123907" name="Rectangle 3"/>
          <p:cNvSpPr>
            <a:spLocks noGrp="1" noChangeArrowheads="1"/>
          </p:cNvSpPr>
          <p:nvPr>
            <p:ph idx="1"/>
          </p:nvPr>
        </p:nvSpPr>
        <p:spPr/>
        <p:txBody>
          <a:bodyPr/>
          <a:lstStyle/>
          <a:p>
            <a:pPr eaLnBrk="1" hangingPunct="1"/>
            <a:r>
              <a:rPr lang="en-US" sz="2000" b="1"/>
              <a:t>Editor</a:t>
            </a:r>
            <a:endParaRPr lang="en-US" sz="1600" b="1"/>
          </a:p>
          <a:p>
            <a:pPr lvl="1" eaLnBrk="1" hangingPunct="1"/>
            <a:r>
              <a:rPr lang="en-US" sz="1800" b="1"/>
              <a:t>Lets the user see &amp; modify the generated schedule.</a:t>
            </a:r>
          </a:p>
          <a:p>
            <a:pPr lvl="1" eaLnBrk="1" hangingPunct="1"/>
            <a:r>
              <a:rPr lang="en-US" sz="1800" b="1"/>
              <a:t>Very detailed down to the minute, by line, by day.</a:t>
            </a:r>
          </a:p>
          <a:p>
            <a:pPr lvl="1" eaLnBrk="1" hangingPunct="1"/>
            <a:r>
              <a:rPr lang="en-US" sz="1800" b="1"/>
              <a:t>Easy to rearrange runs with slide up/down.</a:t>
            </a:r>
          </a:p>
          <a:p>
            <a:pPr lvl="1" eaLnBrk="1" hangingPunct="1"/>
            <a:r>
              <a:rPr lang="en-US" sz="1800" b="1"/>
              <a:t>Can "push forward" schedule if falling behind original schedule.</a:t>
            </a:r>
          </a:p>
          <a:p>
            <a:pPr lvl="1" eaLnBrk="1" hangingPunct="1"/>
            <a:r>
              <a:rPr lang="en-US" sz="1800" b="1"/>
              <a:t>Comment capability.</a:t>
            </a:r>
            <a:r>
              <a:rPr lang="en-US" sz="1800"/>
              <a:t>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0"/>
            <a:ext cx="8229600" cy="1143000"/>
          </a:xfrm>
          <a:noFill/>
        </p:spPr>
        <p:txBody>
          <a:bodyPr/>
          <a:lstStyle/>
          <a:p>
            <a:pPr eaLnBrk="1" hangingPunct="1"/>
            <a:r>
              <a:rPr lang="en-US" sz="3600" dirty="0"/>
              <a:t>Production Schedule Editor</a:t>
            </a:r>
          </a:p>
        </p:txBody>
      </p:sp>
      <p:pic>
        <p:nvPicPr>
          <p:cNvPr id="124931" name="Picture 3"/>
          <p:cNvPicPr>
            <a:picLocks noChangeArrowheads="1"/>
          </p:cNvPicPr>
          <p:nvPr/>
        </p:nvPicPr>
        <p:blipFill>
          <a:blip r:embed="rId2" cstate="print"/>
          <a:stretch>
            <a:fillRect/>
          </a:stretch>
        </p:blipFill>
        <p:spPr bwMode="auto">
          <a:xfrm>
            <a:off x="76200" y="1143000"/>
            <a:ext cx="8991599" cy="495300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0"/>
            <a:ext cx="8229600" cy="1143000"/>
          </a:xfrm>
          <a:noFill/>
        </p:spPr>
        <p:txBody>
          <a:bodyPr/>
          <a:lstStyle/>
          <a:p>
            <a:pPr eaLnBrk="1" hangingPunct="1"/>
            <a:r>
              <a:rPr lang="en-US" sz="3600" dirty="0"/>
              <a:t>Production Schedule Editor</a:t>
            </a:r>
          </a:p>
        </p:txBody>
      </p:sp>
      <p:pic>
        <p:nvPicPr>
          <p:cNvPr id="124931" name="Picture 3"/>
          <p:cNvPicPr>
            <a:picLocks noChangeArrowheads="1"/>
          </p:cNvPicPr>
          <p:nvPr/>
        </p:nvPicPr>
        <p:blipFill>
          <a:blip r:embed="rId2" cstate="print"/>
          <a:stretch>
            <a:fillRect/>
          </a:stretch>
        </p:blipFill>
        <p:spPr bwMode="auto">
          <a:xfrm>
            <a:off x="76200" y="1177131"/>
            <a:ext cx="8991599" cy="4884738"/>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0"/>
            <a:ext cx="8229600" cy="1143000"/>
          </a:xfrm>
          <a:noFill/>
        </p:spPr>
        <p:txBody>
          <a:bodyPr/>
          <a:lstStyle/>
          <a:p>
            <a:pPr eaLnBrk="1" hangingPunct="1"/>
            <a:r>
              <a:rPr lang="en-US" sz="3600" dirty="0"/>
              <a:t>Production Decision Support Tool</a:t>
            </a:r>
            <a:br>
              <a:rPr lang="en-US" sz="3600" dirty="0"/>
            </a:br>
            <a:r>
              <a:rPr lang="en-US" sz="3600" dirty="0"/>
              <a:t>Permits Semi Manual Assisted Scheduling</a:t>
            </a:r>
          </a:p>
        </p:txBody>
      </p:sp>
      <p:pic>
        <p:nvPicPr>
          <p:cNvPr id="124931" name="Picture 3"/>
          <p:cNvPicPr>
            <a:picLocks noChangeArrowheads="1"/>
          </p:cNvPicPr>
          <p:nvPr/>
        </p:nvPicPr>
        <p:blipFill>
          <a:blip r:embed="rId2" cstate="print"/>
          <a:stretch>
            <a:fillRect/>
          </a:stretch>
        </p:blipFill>
        <p:spPr bwMode="auto">
          <a:xfrm>
            <a:off x="76200" y="1203008"/>
            <a:ext cx="8991599" cy="4832984"/>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0"/>
            <a:ext cx="8229600" cy="1143000"/>
          </a:xfrm>
          <a:noFill/>
        </p:spPr>
        <p:txBody>
          <a:bodyPr/>
          <a:lstStyle/>
          <a:p>
            <a:pPr eaLnBrk="1" hangingPunct="1"/>
            <a:r>
              <a:rPr lang="en-US" sz="3600" dirty="0"/>
              <a:t>Production Decision Support Tool</a:t>
            </a:r>
            <a:br>
              <a:rPr lang="en-US" sz="3600" dirty="0"/>
            </a:br>
            <a:r>
              <a:rPr lang="en-US" sz="3600" dirty="0"/>
              <a:t>Permits Semi Manual Assisted Scheduling</a:t>
            </a:r>
          </a:p>
        </p:txBody>
      </p:sp>
      <p:pic>
        <p:nvPicPr>
          <p:cNvPr id="124931" name="Picture 3"/>
          <p:cNvPicPr>
            <a:picLocks noChangeArrowheads="1"/>
          </p:cNvPicPr>
          <p:nvPr/>
        </p:nvPicPr>
        <p:blipFill>
          <a:blip r:embed="rId2" cstate="print"/>
          <a:stretch>
            <a:fillRect/>
          </a:stretch>
        </p:blipFill>
        <p:spPr bwMode="auto">
          <a:xfrm>
            <a:off x="316810" y="1203008"/>
            <a:ext cx="8510378" cy="4832984"/>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noFill/>
        </p:spPr>
        <p:txBody>
          <a:bodyPr/>
          <a:lstStyle/>
          <a:p>
            <a:pPr eaLnBrk="1" hangingPunct="1"/>
            <a:r>
              <a:rPr lang="en-US" sz="3600"/>
              <a:t>Production Reports &amp; Charts</a:t>
            </a:r>
          </a:p>
        </p:txBody>
      </p:sp>
      <p:sp>
        <p:nvSpPr>
          <p:cNvPr id="125955" name="Rectangle 3"/>
          <p:cNvSpPr>
            <a:spLocks noGrp="1" noChangeArrowheads="1"/>
          </p:cNvSpPr>
          <p:nvPr>
            <p:ph idx="1"/>
          </p:nvPr>
        </p:nvSpPr>
        <p:spPr/>
        <p:txBody>
          <a:bodyPr/>
          <a:lstStyle/>
          <a:p>
            <a:pPr eaLnBrk="1" hangingPunct="1"/>
            <a:r>
              <a:rPr lang="en-US" sz="2000" b="1"/>
              <a:t>Reports &amp; Charts</a:t>
            </a:r>
            <a:endParaRPr lang="en-US" sz="1600" b="1"/>
          </a:p>
          <a:p>
            <a:pPr lvl="1" eaLnBrk="1" hangingPunct="1"/>
            <a:r>
              <a:rPr lang="en-US" sz="1800" b="1"/>
              <a:t>Production Schedule suitable for posting and distribution to line workers.</a:t>
            </a:r>
          </a:p>
          <a:p>
            <a:pPr lvl="1" eaLnBrk="1" hangingPunct="1"/>
            <a:r>
              <a:rPr lang="en-US" sz="1800" b="1"/>
              <a:t>Audit report provide complete trail of reasons why it suggested a certain schedule.</a:t>
            </a:r>
          </a:p>
          <a:p>
            <a:pPr lvl="1" eaLnBrk="1" hangingPunct="1"/>
            <a:r>
              <a:rPr lang="en-US" sz="1800" b="1"/>
              <a:t>Estimated inventory and days supply on future day using schedule (verify correctness).</a:t>
            </a:r>
          </a:p>
          <a:p>
            <a:pPr lvl="1" eaLnBrk="1" hangingPunct="1"/>
            <a:r>
              <a:rPr lang="en-US" sz="1800" b="1"/>
              <a:t>Charts and graphs to see production over time.</a:t>
            </a:r>
            <a:r>
              <a:rPr lang="en-US" sz="1800"/>
              <a: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0"/>
            <a:ext cx="8229600" cy="1143000"/>
          </a:xfrm>
          <a:noFill/>
        </p:spPr>
        <p:txBody>
          <a:bodyPr/>
          <a:lstStyle/>
          <a:p>
            <a:pPr eaLnBrk="1" hangingPunct="1"/>
            <a:r>
              <a:rPr lang="en-US" sz="3600" dirty="0"/>
              <a:t>Chart Production </a:t>
            </a:r>
            <a:br>
              <a:rPr lang="en-US" sz="3600" dirty="0"/>
            </a:br>
            <a:r>
              <a:rPr lang="en-US" sz="3600" dirty="0"/>
              <a:t>By Line, Date, Package, and Product</a:t>
            </a:r>
          </a:p>
        </p:txBody>
      </p:sp>
      <p:pic>
        <p:nvPicPr>
          <p:cNvPr id="124931" name="Picture 3"/>
          <p:cNvPicPr>
            <a:picLocks noChangeArrowheads="1"/>
          </p:cNvPicPr>
          <p:nvPr/>
        </p:nvPicPr>
        <p:blipFill>
          <a:blip r:embed="rId2" cstate="print"/>
          <a:stretch>
            <a:fillRect/>
          </a:stretch>
        </p:blipFill>
        <p:spPr bwMode="auto">
          <a:xfrm>
            <a:off x="1178828" y="1203008"/>
            <a:ext cx="6786341" cy="4832984"/>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noFill/>
        </p:spPr>
        <p:txBody>
          <a:bodyPr/>
          <a:lstStyle/>
          <a:p>
            <a:pPr eaLnBrk="1" hangingPunct="1"/>
            <a:r>
              <a:rPr lang="en-US" sz="3600"/>
              <a:t>Driver Transport Scheduling</a:t>
            </a:r>
          </a:p>
        </p:txBody>
      </p:sp>
      <p:sp>
        <p:nvSpPr>
          <p:cNvPr id="18435" name="Rectangle 3"/>
          <p:cNvSpPr>
            <a:spLocks noGrp="1" noChangeArrowheads="1"/>
          </p:cNvSpPr>
          <p:nvPr>
            <p:ph idx="1"/>
          </p:nvPr>
        </p:nvSpPr>
        <p:spPr/>
        <p:txBody>
          <a:bodyPr/>
          <a:lstStyle/>
          <a:p>
            <a:pPr eaLnBrk="1" hangingPunct="1"/>
            <a:r>
              <a:rPr lang="en-US" sz="1800" b="1"/>
              <a:t>Suggests driver transport schedule, truckload requirements by location, by day.</a:t>
            </a:r>
          </a:p>
          <a:p>
            <a:pPr eaLnBrk="1" hangingPunct="1"/>
            <a:r>
              <a:rPr lang="en-US" sz="1800" b="1"/>
              <a:t>Reduces labor cost by minimizing over/under time. Fully utilize paid hours.</a:t>
            </a:r>
          </a:p>
          <a:p>
            <a:pPr eaLnBrk="1" hangingPunct="1"/>
            <a:r>
              <a:rPr lang="en-US" sz="1800" b="1"/>
              <a:t>Improves utilization of expensive assets like tractors and trailers.</a:t>
            </a:r>
          </a:p>
          <a:p>
            <a:pPr eaLnBrk="1" hangingPunct="1"/>
            <a:r>
              <a:rPr lang="en-US" sz="1800" b="1"/>
              <a:t>Reduces waiting time at unloading docks by scheduling according to delivery windows.</a:t>
            </a:r>
          </a:p>
          <a:p>
            <a:pPr eaLnBrk="1" hangingPunct="1"/>
            <a:r>
              <a:rPr lang="en-US" sz="1800" b="1"/>
              <a:t>Can improve warehouse route loading efficiency by scheduling transport arrivals during non-peak hours.</a:t>
            </a:r>
          </a:p>
          <a:p>
            <a:pPr eaLnBrk="1" hangingPunct="1"/>
            <a:r>
              <a:rPr lang="en-US" sz="1800" b="1"/>
              <a:t>Helps remove human error from the scheduling process.</a:t>
            </a:r>
          </a:p>
          <a:p>
            <a:pPr eaLnBrk="1" hangingPunct="1"/>
            <a:r>
              <a:rPr lang="en-US" sz="1800" b="1"/>
              <a:t>Allows junior employees to easily schedule in absence of senior scheduler.</a:t>
            </a:r>
          </a:p>
          <a:p>
            <a:pPr eaLnBrk="1" hangingPunct="1"/>
            <a:r>
              <a:rPr lang="en-US" sz="1800" b="1"/>
              <a:t>Possible headcount reduction or personnel redeployment due to time savings.</a:t>
            </a: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8435">
                                            <p:txEl>
                                              <p:pRg st="0" end="0"/>
                                            </p:txEl>
                                          </p:spTgt>
                                        </p:tgtEl>
                                        <p:attrNameLst>
                                          <p:attrName>style.visibility</p:attrName>
                                        </p:attrNameLst>
                                      </p:cBhvr>
                                      <p:to>
                                        <p:strVal val="visible"/>
                                      </p:to>
                                    </p:set>
                                    <p:anim to="" calcmode="lin" valueType="num">
                                      <p:cBhvr>
                                        <p:cTn id="7" dur="1" fill="hold"/>
                                        <p:tgtEl>
                                          <p:spTgt spid="1843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8435">
                                            <p:txEl>
                                              <p:pRg st="1" end="1"/>
                                            </p:txEl>
                                          </p:spTgt>
                                        </p:tgtEl>
                                        <p:attrNameLst>
                                          <p:attrName>style.visibility</p:attrName>
                                        </p:attrNameLst>
                                      </p:cBhvr>
                                      <p:to>
                                        <p:strVal val="visible"/>
                                      </p:to>
                                    </p:set>
                                    <p:anim to="" calcmode="lin" valueType="num">
                                      <p:cBhvr>
                                        <p:cTn id="12" dur="1" fill="hold"/>
                                        <p:tgtEl>
                                          <p:spTgt spid="1843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8435">
                                            <p:txEl>
                                              <p:pRg st="2" end="2"/>
                                            </p:txEl>
                                          </p:spTgt>
                                        </p:tgtEl>
                                        <p:attrNameLst>
                                          <p:attrName>style.visibility</p:attrName>
                                        </p:attrNameLst>
                                      </p:cBhvr>
                                      <p:to>
                                        <p:strVal val="visible"/>
                                      </p:to>
                                    </p:set>
                                    <p:anim to="" calcmode="lin" valueType="num">
                                      <p:cBhvr>
                                        <p:cTn id="17" dur="1" fill="hold"/>
                                        <p:tgtEl>
                                          <p:spTgt spid="1843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8435">
                                            <p:txEl>
                                              <p:pRg st="3" end="3"/>
                                            </p:txEl>
                                          </p:spTgt>
                                        </p:tgtEl>
                                        <p:attrNameLst>
                                          <p:attrName>style.visibility</p:attrName>
                                        </p:attrNameLst>
                                      </p:cBhvr>
                                      <p:to>
                                        <p:strVal val="visible"/>
                                      </p:to>
                                    </p:set>
                                    <p:anim to="" calcmode="lin" valueType="num">
                                      <p:cBhvr>
                                        <p:cTn id="22" dur="1" fill="hold"/>
                                        <p:tgtEl>
                                          <p:spTgt spid="1843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8435">
                                            <p:txEl>
                                              <p:pRg st="4" end="4"/>
                                            </p:txEl>
                                          </p:spTgt>
                                        </p:tgtEl>
                                        <p:attrNameLst>
                                          <p:attrName>style.visibility</p:attrName>
                                        </p:attrNameLst>
                                      </p:cBhvr>
                                      <p:to>
                                        <p:strVal val="visible"/>
                                      </p:to>
                                    </p:set>
                                    <p:anim to="" calcmode="lin" valueType="num">
                                      <p:cBhvr>
                                        <p:cTn id="27" dur="1" fill="hold"/>
                                        <p:tgtEl>
                                          <p:spTgt spid="1843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8435">
                                            <p:txEl>
                                              <p:pRg st="5" end="5"/>
                                            </p:txEl>
                                          </p:spTgt>
                                        </p:tgtEl>
                                        <p:attrNameLst>
                                          <p:attrName>style.visibility</p:attrName>
                                        </p:attrNameLst>
                                      </p:cBhvr>
                                      <p:to>
                                        <p:strVal val="visible"/>
                                      </p:to>
                                    </p:set>
                                    <p:anim to="" calcmode="lin" valueType="num">
                                      <p:cBhvr>
                                        <p:cTn id="32" dur="1" fill="hold"/>
                                        <p:tgtEl>
                                          <p:spTgt spid="18435">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8435">
                                            <p:txEl>
                                              <p:pRg st="6" end="6"/>
                                            </p:txEl>
                                          </p:spTgt>
                                        </p:tgtEl>
                                        <p:attrNameLst>
                                          <p:attrName>style.visibility</p:attrName>
                                        </p:attrNameLst>
                                      </p:cBhvr>
                                      <p:to>
                                        <p:strVal val="visible"/>
                                      </p:to>
                                    </p:set>
                                    <p:anim to="" calcmode="lin" valueType="num">
                                      <p:cBhvr>
                                        <p:cTn id="37" dur="1" fill="hold"/>
                                        <p:tgtEl>
                                          <p:spTgt spid="18435">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8435">
                                            <p:txEl>
                                              <p:pRg st="7" end="7"/>
                                            </p:txEl>
                                          </p:spTgt>
                                        </p:tgtEl>
                                        <p:attrNameLst>
                                          <p:attrName>style.visibility</p:attrName>
                                        </p:attrNameLst>
                                      </p:cBhvr>
                                      <p:to>
                                        <p:strVal val="visible"/>
                                      </p:to>
                                    </p:set>
                                    <p:anim to="" calcmode="lin" valueType="num">
                                      <p:cBhvr>
                                        <p:cTn id="42" dur="1" fill="hold"/>
                                        <p:tgtEl>
                                          <p:spTgt spid="18435">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0"/>
            <a:ext cx="8229600" cy="1143000"/>
          </a:xfrm>
          <a:noFill/>
        </p:spPr>
        <p:txBody>
          <a:bodyPr/>
          <a:lstStyle/>
          <a:p>
            <a:pPr eaLnBrk="1" hangingPunct="1"/>
            <a:r>
              <a:rPr lang="en-US" sz="3600" dirty="0"/>
              <a:t>Chart Production </a:t>
            </a:r>
            <a:br>
              <a:rPr lang="en-US" sz="3600" dirty="0"/>
            </a:br>
            <a:r>
              <a:rPr lang="en-US" sz="3600" dirty="0"/>
              <a:t>By Line, Date, Package, and Product</a:t>
            </a:r>
          </a:p>
        </p:txBody>
      </p:sp>
      <p:pic>
        <p:nvPicPr>
          <p:cNvPr id="124931" name="Picture 3"/>
          <p:cNvPicPr>
            <a:picLocks noChangeArrowheads="1"/>
          </p:cNvPicPr>
          <p:nvPr/>
        </p:nvPicPr>
        <p:blipFill>
          <a:blip r:embed="rId2" cstate="print"/>
          <a:stretch>
            <a:fillRect/>
          </a:stretch>
        </p:blipFill>
        <p:spPr bwMode="auto">
          <a:xfrm>
            <a:off x="685800" y="1143000"/>
            <a:ext cx="7924796" cy="5562600"/>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0"/>
            <a:ext cx="8229600" cy="1143000"/>
          </a:xfrm>
          <a:noFill/>
        </p:spPr>
        <p:txBody>
          <a:bodyPr/>
          <a:lstStyle/>
          <a:p>
            <a:pPr eaLnBrk="1" hangingPunct="1"/>
            <a:r>
              <a:rPr lang="en-US" sz="3600" dirty="0"/>
              <a:t>Production Flavor Analysis Charting</a:t>
            </a:r>
          </a:p>
        </p:txBody>
      </p:sp>
      <p:pic>
        <p:nvPicPr>
          <p:cNvPr id="124931" name="Picture 3"/>
          <p:cNvPicPr>
            <a:picLocks noChangeArrowheads="1"/>
          </p:cNvPicPr>
          <p:nvPr/>
        </p:nvPicPr>
        <p:blipFill>
          <a:blip r:embed="rId2" cstate="print"/>
          <a:stretch>
            <a:fillRect/>
          </a:stretch>
        </p:blipFill>
        <p:spPr bwMode="auto">
          <a:xfrm>
            <a:off x="1078615" y="1143000"/>
            <a:ext cx="7139165" cy="556260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0"/>
            <a:ext cx="8229600" cy="1143000"/>
          </a:xfrm>
          <a:noFill/>
        </p:spPr>
        <p:txBody>
          <a:bodyPr/>
          <a:lstStyle/>
          <a:p>
            <a:pPr eaLnBrk="1" hangingPunct="1"/>
            <a:r>
              <a:rPr lang="en-US" sz="3600" dirty="0"/>
              <a:t>Production Package Analysis Charting</a:t>
            </a:r>
          </a:p>
        </p:txBody>
      </p:sp>
      <p:pic>
        <p:nvPicPr>
          <p:cNvPr id="124931" name="Picture 3"/>
          <p:cNvPicPr>
            <a:picLocks noChangeArrowheads="1"/>
          </p:cNvPicPr>
          <p:nvPr/>
        </p:nvPicPr>
        <p:blipFill>
          <a:blip r:embed="rId2" cstate="print"/>
          <a:stretch>
            <a:fillRect/>
          </a:stretch>
        </p:blipFill>
        <p:spPr bwMode="auto">
          <a:xfrm>
            <a:off x="1267447" y="1143000"/>
            <a:ext cx="6761500" cy="556260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685800" y="533400"/>
            <a:ext cx="7772400" cy="1752600"/>
          </a:xfrm>
        </p:spPr>
        <p:txBody>
          <a:bodyPr rtlCol="0">
            <a:normAutofit fontScale="90000"/>
          </a:bodyPr>
          <a:lstStyle/>
          <a:p>
            <a:pPr eaLnBrk="1" fontAlgn="auto" hangingPunct="1">
              <a:spcAft>
                <a:spcPts val="0"/>
              </a:spcAft>
              <a:defRPr/>
            </a:pPr>
            <a:r>
              <a:rPr lang="en-US" dirty="0"/>
              <a:t>PRISM</a:t>
            </a:r>
            <a:br>
              <a:rPr lang="en-US" dirty="0"/>
            </a:br>
            <a:r>
              <a:rPr lang="en-US" dirty="0"/>
              <a:t>Computerized Inventory</a:t>
            </a:r>
            <a:br>
              <a:rPr lang="en-US" dirty="0"/>
            </a:br>
            <a:r>
              <a:rPr lang="en-US" dirty="0"/>
              <a:t>Management System</a:t>
            </a:r>
          </a:p>
        </p:txBody>
      </p:sp>
      <p:sp>
        <p:nvSpPr>
          <p:cNvPr id="79875" name="Rectangle 3"/>
          <p:cNvSpPr>
            <a:spLocks noGrp="1" noChangeArrowheads="1"/>
          </p:cNvSpPr>
          <p:nvPr>
            <p:ph type="subTitle" idx="1"/>
          </p:nvPr>
        </p:nvSpPr>
        <p:spPr>
          <a:xfrm>
            <a:off x="1371600" y="3276600"/>
            <a:ext cx="6400800" cy="1752600"/>
          </a:xfrm>
        </p:spPr>
        <p:txBody>
          <a:bodyPr rtlCol="0">
            <a:normAutofit/>
          </a:bodyPr>
          <a:lstStyle/>
          <a:p>
            <a:pPr eaLnBrk="1" fontAlgn="auto" hangingPunct="1">
              <a:spcAft>
                <a:spcPts val="0"/>
              </a:spcAft>
              <a:buFont typeface="Arial" pitchFamily="34" charset="0"/>
              <a:buNone/>
              <a:defRPr/>
            </a:pPr>
            <a:r>
              <a:rPr lang="en-US" sz="4800" i="1"/>
              <a:t>Raw Materials Scheduling &amp; Ordering</a:t>
            </a:r>
          </a:p>
        </p:txBody>
      </p:sp>
    </p:spTree>
  </p:cSld>
  <p:clrMapOvr>
    <a:overrideClrMapping bg1="dk2" tx1="lt1" bg2="dk1" tx2="lt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85800" y="381000"/>
            <a:ext cx="7772400" cy="1143000"/>
          </a:xfrm>
          <a:noFill/>
        </p:spPr>
        <p:txBody>
          <a:bodyPr/>
          <a:lstStyle/>
          <a:p>
            <a:pPr eaLnBrk="1" hangingPunct="1"/>
            <a:r>
              <a:rPr lang="en-US"/>
              <a:t>Raw Materials Scheduling</a:t>
            </a:r>
          </a:p>
        </p:txBody>
      </p:sp>
      <p:sp>
        <p:nvSpPr>
          <p:cNvPr id="128003" name="Rectangle 3"/>
          <p:cNvSpPr>
            <a:spLocks noGrp="1" noChangeArrowheads="1"/>
          </p:cNvSpPr>
          <p:nvPr>
            <p:ph idx="1"/>
          </p:nvPr>
        </p:nvSpPr>
        <p:spPr>
          <a:xfrm>
            <a:off x="685800" y="1600200"/>
            <a:ext cx="7772400" cy="4572000"/>
          </a:xfrm>
        </p:spPr>
        <p:txBody>
          <a:bodyPr/>
          <a:lstStyle/>
          <a:p>
            <a:pPr eaLnBrk="1" hangingPunct="1">
              <a:buFont typeface="Monotype Sorts" pitchFamily="2" charset="2"/>
              <a:buChar char="l"/>
            </a:pPr>
            <a:r>
              <a:rPr lang="en-US" sz="1800" b="1"/>
              <a:t>Orders raw &amp; packaging materials automatically by day, by line and by supplier. </a:t>
            </a:r>
          </a:p>
          <a:p>
            <a:pPr eaLnBrk="1" hangingPunct="1">
              <a:buFont typeface="Monotype Sorts" pitchFamily="2" charset="2"/>
              <a:buChar char="l"/>
            </a:pPr>
            <a:r>
              <a:rPr lang="en-US" sz="1800" b="1"/>
              <a:t>Verifies correctness of orders, even after manual changes. </a:t>
            </a:r>
          </a:p>
          <a:p>
            <a:pPr eaLnBrk="1" hangingPunct="1">
              <a:buFont typeface="Monotype Sorts" pitchFamily="2" charset="2"/>
              <a:buChar char="l"/>
            </a:pPr>
            <a:r>
              <a:rPr lang="en-US" sz="1800" b="1"/>
              <a:t>Supports JIT (Just in time) and Min/Max ordering.</a:t>
            </a:r>
          </a:p>
          <a:p>
            <a:pPr eaLnBrk="1" hangingPunct="1">
              <a:buFont typeface="Monotype Sorts" pitchFamily="2" charset="2"/>
              <a:buChar char="l"/>
            </a:pPr>
            <a:r>
              <a:rPr lang="en-US" sz="1800" b="1"/>
              <a:t>Supports raw material substitutions.</a:t>
            </a:r>
          </a:p>
          <a:p>
            <a:pPr eaLnBrk="1" hangingPunct="1">
              <a:buFont typeface="Monotype Sorts" pitchFamily="2" charset="2"/>
              <a:buChar char="l"/>
            </a:pPr>
            <a:r>
              <a:rPr lang="en-US" sz="1800" b="1"/>
              <a:t>Support multiple suppliers for each material.</a:t>
            </a:r>
          </a:p>
          <a:p>
            <a:pPr eaLnBrk="1" hangingPunct="1">
              <a:buFont typeface="Monotype Sorts" pitchFamily="2" charset="2"/>
              <a:buChar char="l"/>
            </a:pPr>
            <a:r>
              <a:rPr lang="en-US" sz="1800" b="1"/>
              <a:t>Allows tracking of materials received, comparison to order.</a:t>
            </a:r>
          </a:p>
          <a:p>
            <a:pPr eaLnBrk="1" hangingPunct="1">
              <a:buFont typeface="Monotype Sorts" pitchFamily="2" charset="2"/>
              <a:buChar char="l"/>
            </a:pPr>
            <a:r>
              <a:rPr lang="en-US" sz="1800" b="1"/>
              <a:t>Automatic estimates of inventory, if actual counts missing.</a:t>
            </a:r>
          </a:p>
          <a:p>
            <a:pPr eaLnBrk="1" hangingPunct="1">
              <a:buFont typeface="Monotype Sorts" pitchFamily="2" charset="2"/>
              <a:buChar char="l"/>
            </a:pPr>
            <a:r>
              <a:rPr lang="en-US" sz="1800" b="1"/>
              <a:t>Comprehensive reporting. Supports fax modems &amp; e-mail.</a:t>
            </a:r>
          </a:p>
          <a:p>
            <a:pPr eaLnBrk="1" hangingPunct="1">
              <a:buFont typeface="Monotype Sorts" pitchFamily="2" charset="2"/>
              <a:buChar char="l"/>
            </a:pPr>
            <a:r>
              <a:rPr lang="en-US" sz="1800" b="1"/>
              <a:t>Adds consistency and standardization to the process.</a:t>
            </a:r>
          </a:p>
          <a:p>
            <a:pPr eaLnBrk="1" hangingPunct="1">
              <a:buFont typeface="Monotype Sorts" pitchFamily="2" charset="2"/>
              <a:buChar char="l"/>
            </a:pPr>
            <a:r>
              <a:rPr lang="en-US" sz="1800" b="1"/>
              <a:t>Junior employee can order in absence of senior scheduler.</a:t>
            </a:r>
          </a:p>
          <a:p>
            <a:pPr eaLnBrk="1" hangingPunct="1">
              <a:buFont typeface="Monotype Sorts" pitchFamily="2" charset="2"/>
              <a:buChar char="l"/>
            </a:pPr>
            <a:r>
              <a:rPr lang="en-US" sz="1800" b="1"/>
              <a:t>Saves management time, decision making &amp; paperwork.</a:t>
            </a:r>
          </a:p>
          <a:p>
            <a:pPr eaLnBrk="1" hangingPunct="1">
              <a:buFont typeface="Monotype Sorts" pitchFamily="2" charset="2"/>
              <a:buChar char="l"/>
            </a:pPr>
            <a:r>
              <a:rPr lang="en-US" sz="1800" b="1"/>
              <a:t>Easy to setup and use with minimal training.</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defTabSz="762000"/>
            <a:r>
              <a:rPr lang="en-US" sz="3000" dirty="0">
                <a:latin typeface="Times New Roman" pitchFamily="18" charset="0"/>
              </a:rPr>
              <a:t>Raw Materials Scheduling System Main Screen</a:t>
            </a:r>
          </a:p>
        </p:txBody>
      </p:sp>
      <p:pic>
        <p:nvPicPr>
          <p:cNvPr id="122883" name="Picture 3"/>
          <p:cNvPicPr>
            <a:picLocks noChangeArrowheads="1"/>
          </p:cNvPicPr>
          <p:nvPr/>
        </p:nvPicPr>
        <p:blipFill>
          <a:blip r:embed="rId2" cstate="print"/>
          <a:stretch>
            <a:fillRect/>
          </a:stretch>
        </p:blipFill>
        <p:spPr bwMode="auto">
          <a:xfrm>
            <a:off x="1556834" y="1787752"/>
            <a:ext cx="6020806" cy="4492170"/>
          </a:xfrm>
          <a:prstGeom prst="rect">
            <a:avLst/>
          </a:prstGeom>
          <a:noFill/>
          <a:ln w="9525">
            <a:no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defTabSz="762000"/>
            <a:r>
              <a:rPr lang="en-US" sz="3000" dirty="0">
                <a:latin typeface="Times New Roman" pitchFamily="18" charset="0"/>
              </a:rPr>
              <a:t>PRISM screen shows raw materials generator </a:t>
            </a:r>
            <a:br>
              <a:rPr lang="en-US" sz="3000" dirty="0">
                <a:latin typeface="Times New Roman" pitchFamily="18" charset="0"/>
              </a:rPr>
            </a:br>
            <a:r>
              <a:rPr lang="en-US" sz="3000" dirty="0">
                <a:latin typeface="Times New Roman" pitchFamily="18" charset="0"/>
              </a:rPr>
              <a:t>preparing to create the orders.</a:t>
            </a:r>
          </a:p>
        </p:txBody>
      </p:sp>
      <p:pic>
        <p:nvPicPr>
          <p:cNvPr id="122883" name="Picture 3"/>
          <p:cNvPicPr>
            <a:picLocks noChangeArrowheads="1"/>
          </p:cNvPicPr>
          <p:nvPr/>
        </p:nvPicPr>
        <p:blipFill>
          <a:blip r:embed="rId2" cstate="print"/>
          <a:stretch>
            <a:fillRect/>
          </a:stretch>
        </p:blipFill>
        <p:spPr bwMode="auto">
          <a:xfrm>
            <a:off x="1600055" y="1676771"/>
            <a:ext cx="5934364" cy="4714133"/>
          </a:xfrm>
          <a:prstGeom prst="rect">
            <a:avLst/>
          </a:prstGeom>
          <a:noFill/>
          <a:ln w="9525">
            <a:noFill/>
            <a:miter lim="800000"/>
            <a:headEnd/>
            <a:tailEnd/>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defTabSz="762000"/>
            <a:r>
              <a:rPr lang="en-US" sz="3200" dirty="0">
                <a:latin typeface="Times New Roman" pitchFamily="18" charset="0"/>
              </a:rPr>
              <a:t>PRISM screen shows raw materials editor </a:t>
            </a:r>
            <a:br>
              <a:rPr lang="en-US" sz="3200" dirty="0">
                <a:latin typeface="Times New Roman" pitchFamily="18" charset="0"/>
              </a:rPr>
            </a:br>
            <a:r>
              <a:rPr lang="en-US" sz="3200" dirty="0">
                <a:latin typeface="Times New Roman" pitchFamily="18" charset="0"/>
              </a:rPr>
              <a:t>for several truckloads</a:t>
            </a:r>
            <a:endParaRPr lang="en-US" sz="3000" dirty="0">
              <a:latin typeface="Times New Roman" pitchFamily="18" charset="0"/>
            </a:endParaRPr>
          </a:p>
        </p:txBody>
      </p:sp>
      <p:pic>
        <p:nvPicPr>
          <p:cNvPr id="122883" name="Picture 3"/>
          <p:cNvPicPr>
            <a:picLocks noChangeArrowheads="1"/>
          </p:cNvPicPr>
          <p:nvPr/>
        </p:nvPicPr>
        <p:blipFill>
          <a:blip r:embed="rId2" cstate="print"/>
          <a:stretch>
            <a:fillRect/>
          </a:stretch>
        </p:blipFill>
        <p:spPr bwMode="auto">
          <a:xfrm>
            <a:off x="152400" y="1600200"/>
            <a:ext cx="8753474" cy="4572000"/>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defTabSz="762000"/>
            <a:r>
              <a:rPr lang="en-US" sz="3200" dirty="0">
                <a:latin typeface="Times New Roman" pitchFamily="18" charset="0"/>
              </a:rPr>
              <a:t>PRISM screen shows raw materials editor </a:t>
            </a:r>
            <a:br>
              <a:rPr lang="en-US" sz="3200" dirty="0">
                <a:latin typeface="Times New Roman" pitchFamily="18" charset="0"/>
              </a:rPr>
            </a:br>
            <a:r>
              <a:rPr lang="en-US" sz="3200" dirty="0">
                <a:latin typeface="Times New Roman" pitchFamily="18" charset="0"/>
              </a:rPr>
              <a:t>for several truckloads</a:t>
            </a:r>
            <a:endParaRPr lang="en-US" sz="3000" dirty="0">
              <a:latin typeface="Times New Roman" pitchFamily="18" charset="0"/>
            </a:endParaRPr>
          </a:p>
        </p:txBody>
      </p:sp>
      <p:pic>
        <p:nvPicPr>
          <p:cNvPr id="122883" name="Picture 3"/>
          <p:cNvPicPr>
            <a:picLocks noChangeArrowheads="1"/>
          </p:cNvPicPr>
          <p:nvPr/>
        </p:nvPicPr>
        <p:blipFill>
          <a:blip r:embed="rId2" cstate="print"/>
          <a:stretch>
            <a:fillRect/>
          </a:stretch>
        </p:blipFill>
        <p:spPr bwMode="auto">
          <a:xfrm>
            <a:off x="152400" y="1655897"/>
            <a:ext cx="8753474" cy="4460606"/>
          </a:xfrm>
          <a:prstGeom prst="rect">
            <a:avLst/>
          </a:prstGeom>
          <a:noFill/>
          <a:ln w="9525">
            <a:noFill/>
            <a:miter lim="800000"/>
            <a:headEnd/>
            <a:tailEnd/>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defTabSz="762000"/>
            <a:r>
              <a:rPr lang="en-US" sz="2800" dirty="0">
                <a:latin typeface="Times New Roman" pitchFamily="18" charset="0"/>
              </a:rPr>
              <a:t>PRISM screen shows raw materials calculator - a quick</a:t>
            </a:r>
            <a:br>
              <a:rPr lang="en-US" sz="2800" dirty="0">
                <a:latin typeface="Times New Roman" pitchFamily="18" charset="0"/>
              </a:rPr>
            </a:br>
            <a:r>
              <a:rPr lang="en-US" sz="2800" dirty="0">
                <a:latin typeface="Times New Roman" pitchFamily="18" charset="0"/>
              </a:rPr>
              <a:t>way to check and compute quantities from the B.O.M.</a:t>
            </a:r>
          </a:p>
        </p:txBody>
      </p:sp>
      <p:pic>
        <p:nvPicPr>
          <p:cNvPr id="122883" name="Picture 3"/>
          <p:cNvPicPr>
            <a:picLocks noChangeArrowheads="1"/>
          </p:cNvPicPr>
          <p:nvPr/>
        </p:nvPicPr>
        <p:blipFill>
          <a:blip r:embed="rId2" cstate="print"/>
          <a:stretch>
            <a:fillRect/>
          </a:stretch>
        </p:blipFill>
        <p:spPr bwMode="auto">
          <a:xfrm>
            <a:off x="1540456" y="1655897"/>
            <a:ext cx="5977361" cy="446060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304800"/>
            <a:ext cx="7772400" cy="1143000"/>
          </a:xfrm>
          <a:noFill/>
        </p:spPr>
        <p:txBody>
          <a:bodyPr/>
          <a:lstStyle/>
          <a:p>
            <a:pPr eaLnBrk="1" hangingPunct="1"/>
            <a:r>
              <a:rPr lang="en-US" sz="3600"/>
              <a:t>PRISM Technical Information</a:t>
            </a:r>
          </a:p>
        </p:txBody>
      </p:sp>
      <p:sp>
        <p:nvSpPr>
          <p:cNvPr id="20483" name="Rectangle 3"/>
          <p:cNvSpPr>
            <a:spLocks noGrp="1" noChangeArrowheads="1"/>
          </p:cNvSpPr>
          <p:nvPr>
            <p:ph idx="1"/>
          </p:nvPr>
        </p:nvSpPr>
        <p:spPr>
          <a:xfrm>
            <a:off x="609600" y="1371600"/>
            <a:ext cx="7772400" cy="5181600"/>
          </a:xfrm>
        </p:spPr>
        <p:txBody>
          <a:bodyPr/>
          <a:lstStyle/>
          <a:p>
            <a:pPr eaLnBrk="1" hangingPunct="1">
              <a:buFont typeface="Monotype Sorts" pitchFamily="2" charset="2"/>
              <a:buChar char="L"/>
            </a:pPr>
            <a:r>
              <a:rPr lang="en-US" sz="1800" b="1" dirty="0"/>
              <a:t>Internationalized (localized), date, time, numeric &amp; currency.</a:t>
            </a:r>
          </a:p>
          <a:p>
            <a:pPr eaLnBrk="1" hangingPunct="1">
              <a:buFont typeface="Monotype Sorts" pitchFamily="2" charset="2"/>
              <a:buChar char="L"/>
            </a:pPr>
            <a:r>
              <a:rPr lang="en-US" sz="1800" b="1" dirty="0"/>
              <a:t>GUI system, operates in modern Microsoft Windows environments including Windows 10 and Windows Server. </a:t>
            </a:r>
          </a:p>
          <a:p>
            <a:pPr eaLnBrk="1" hangingPunct="1">
              <a:buFont typeface="Monotype Sorts" pitchFamily="2" charset="2"/>
              <a:buChar char="L"/>
            </a:pPr>
            <a:r>
              <a:rPr lang="en-US" sz="1800" b="1" dirty="0"/>
              <a:t>Based on Embarcadero </a:t>
            </a:r>
            <a:r>
              <a:rPr lang="en-US" sz="1800" b="1" dirty="0" err="1"/>
              <a:t>FireDAC</a:t>
            </a:r>
            <a:r>
              <a:rPr lang="en-US" sz="1800" b="1" dirty="0"/>
              <a:t> Database Engine (Successor to BDE) making it compatible with any relational, SQL or ODBC database, including Oracle, Sybase, </a:t>
            </a:r>
            <a:r>
              <a:rPr lang="en-US" sz="1800" b="1" dirty="0" err="1"/>
              <a:t>Infomix</a:t>
            </a:r>
            <a:r>
              <a:rPr lang="en-US" sz="1800" b="1" dirty="0"/>
              <a:t>, DB2, Paradox, etc.</a:t>
            </a:r>
          </a:p>
          <a:p>
            <a:pPr eaLnBrk="1" hangingPunct="1">
              <a:buFont typeface="Monotype Sorts" pitchFamily="2" charset="2"/>
              <a:buChar char="L"/>
            </a:pPr>
            <a:r>
              <a:rPr lang="en-US" sz="1800" b="1" dirty="0"/>
              <a:t>Is a true client-server system with real-time capability and can be setup in a distributed environment.</a:t>
            </a:r>
          </a:p>
          <a:p>
            <a:pPr eaLnBrk="1" hangingPunct="1">
              <a:buFont typeface="Monotype Sorts" pitchFamily="2" charset="2"/>
              <a:buChar char="L"/>
            </a:pPr>
            <a:r>
              <a:rPr lang="en-US" sz="1800" b="1" dirty="0"/>
              <a:t>Can run remotely using Citrix, RDP Remote Desktop, or in distributed DB.</a:t>
            </a:r>
          </a:p>
          <a:p>
            <a:pPr eaLnBrk="1" hangingPunct="1">
              <a:buFont typeface="Monotype Sorts" pitchFamily="2" charset="2"/>
              <a:buChar char="L"/>
            </a:pPr>
            <a:r>
              <a:rPr lang="en-US" sz="1800" b="1" dirty="0"/>
              <a:t>Object oriented design (OOP).</a:t>
            </a:r>
          </a:p>
          <a:p>
            <a:pPr eaLnBrk="1" hangingPunct="1">
              <a:buFont typeface="Monotype Sorts" pitchFamily="2" charset="2"/>
              <a:buChar char="L"/>
            </a:pPr>
            <a:r>
              <a:rPr lang="en-US" sz="1800" b="1" dirty="0"/>
              <a:t>Written in a combination of C++ and Object Pascal languages.</a:t>
            </a:r>
          </a:p>
          <a:p>
            <a:pPr eaLnBrk="1" hangingPunct="1">
              <a:buFont typeface="Monotype Sorts" pitchFamily="2" charset="2"/>
              <a:buChar char="L"/>
            </a:pPr>
            <a:r>
              <a:rPr lang="en-US" sz="1800" b="1" dirty="0"/>
              <a:t>Approximately 1.5 Million+ lines of code.</a:t>
            </a:r>
          </a:p>
          <a:p>
            <a:pPr eaLnBrk="1" hangingPunct="1">
              <a:buFont typeface="Monotype Sorts" pitchFamily="2" charset="2"/>
              <a:buChar char="L"/>
            </a:pPr>
            <a:r>
              <a:rPr lang="en-US" sz="1800" b="1" dirty="0"/>
              <a:t>Very open system offering numerous interfaces and file conversion utilities.</a:t>
            </a:r>
          </a:p>
          <a:p>
            <a:pPr eaLnBrk="1" hangingPunct="1">
              <a:buFont typeface="Monotype Sorts" pitchFamily="2" charset="2"/>
              <a:buChar char="L"/>
            </a:pPr>
            <a:r>
              <a:rPr lang="en-US" sz="1800" b="1" dirty="0"/>
              <a:t>Printed documentation available.</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anim to="" calcmode="lin" valueType="num">
                                      <p:cBhvr>
                                        <p:cTn id="7" dur="1" fill="hold"/>
                                        <p:tgtEl>
                                          <p:spTgt spid="2048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0483">
                                            <p:txEl>
                                              <p:pRg st="1" end="1"/>
                                            </p:txEl>
                                          </p:spTgt>
                                        </p:tgtEl>
                                        <p:attrNameLst>
                                          <p:attrName>style.visibility</p:attrName>
                                        </p:attrNameLst>
                                      </p:cBhvr>
                                      <p:to>
                                        <p:strVal val="visible"/>
                                      </p:to>
                                    </p:set>
                                    <p:anim to="" calcmode="lin" valueType="num">
                                      <p:cBhvr>
                                        <p:cTn id="12" dur="1" fill="hold"/>
                                        <p:tgtEl>
                                          <p:spTgt spid="2048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0483">
                                            <p:txEl>
                                              <p:pRg st="2" end="2"/>
                                            </p:txEl>
                                          </p:spTgt>
                                        </p:tgtEl>
                                        <p:attrNameLst>
                                          <p:attrName>style.visibility</p:attrName>
                                        </p:attrNameLst>
                                      </p:cBhvr>
                                      <p:to>
                                        <p:strVal val="visible"/>
                                      </p:to>
                                    </p:set>
                                    <p:anim to="" calcmode="lin" valueType="num">
                                      <p:cBhvr>
                                        <p:cTn id="17" dur="1" fill="hold"/>
                                        <p:tgtEl>
                                          <p:spTgt spid="2048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20483">
                                            <p:txEl>
                                              <p:pRg st="3" end="3"/>
                                            </p:txEl>
                                          </p:spTgt>
                                        </p:tgtEl>
                                        <p:attrNameLst>
                                          <p:attrName>style.visibility</p:attrName>
                                        </p:attrNameLst>
                                      </p:cBhvr>
                                      <p:to>
                                        <p:strVal val="visible"/>
                                      </p:to>
                                    </p:set>
                                    <p:anim to="" calcmode="lin" valueType="num">
                                      <p:cBhvr>
                                        <p:cTn id="22" dur="1" fill="hold"/>
                                        <p:tgtEl>
                                          <p:spTgt spid="2048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20483">
                                            <p:txEl>
                                              <p:pRg st="4" end="4"/>
                                            </p:txEl>
                                          </p:spTgt>
                                        </p:tgtEl>
                                        <p:attrNameLst>
                                          <p:attrName>style.visibility</p:attrName>
                                        </p:attrNameLst>
                                      </p:cBhvr>
                                      <p:to>
                                        <p:strVal val="visible"/>
                                      </p:to>
                                    </p:set>
                                    <p:anim to="" calcmode="lin" valueType="num">
                                      <p:cBhvr>
                                        <p:cTn id="27" dur="1" fill="hold"/>
                                        <p:tgtEl>
                                          <p:spTgt spid="2048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20483">
                                            <p:txEl>
                                              <p:pRg st="5" end="5"/>
                                            </p:txEl>
                                          </p:spTgt>
                                        </p:tgtEl>
                                        <p:attrNameLst>
                                          <p:attrName>style.visibility</p:attrName>
                                        </p:attrNameLst>
                                      </p:cBhvr>
                                      <p:to>
                                        <p:strVal val="visible"/>
                                      </p:to>
                                    </p:set>
                                    <p:anim to="" calcmode="lin" valueType="num">
                                      <p:cBhvr>
                                        <p:cTn id="32" dur="1" fill="hold"/>
                                        <p:tgtEl>
                                          <p:spTgt spid="2048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20483">
                                            <p:txEl>
                                              <p:pRg st="6" end="6"/>
                                            </p:txEl>
                                          </p:spTgt>
                                        </p:tgtEl>
                                        <p:attrNameLst>
                                          <p:attrName>style.visibility</p:attrName>
                                        </p:attrNameLst>
                                      </p:cBhvr>
                                      <p:to>
                                        <p:strVal val="visible"/>
                                      </p:to>
                                    </p:set>
                                    <p:anim to="" calcmode="lin" valueType="num">
                                      <p:cBhvr>
                                        <p:cTn id="37" dur="1" fill="hold"/>
                                        <p:tgtEl>
                                          <p:spTgt spid="2048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20483">
                                            <p:txEl>
                                              <p:pRg st="7" end="7"/>
                                            </p:txEl>
                                          </p:spTgt>
                                        </p:tgtEl>
                                        <p:attrNameLst>
                                          <p:attrName>style.visibility</p:attrName>
                                        </p:attrNameLst>
                                      </p:cBhvr>
                                      <p:to>
                                        <p:strVal val="visible"/>
                                      </p:to>
                                    </p:set>
                                    <p:anim to="" calcmode="lin" valueType="num">
                                      <p:cBhvr>
                                        <p:cTn id="42" dur="1" fill="hold"/>
                                        <p:tgtEl>
                                          <p:spTgt spid="2048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20483">
                                            <p:txEl>
                                              <p:pRg st="8" end="8"/>
                                            </p:txEl>
                                          </p:spTgt>
                                        </p:tgtEl>
                                        <p:attrNameLst>
                                          <p:attrName>style.visibility</p:attrName>
                                        </p:attrNameLst>
                                      </p:cBhvr>
                                      <p:to>
                                        <p:strVal val="visible"/>
                                      </p:to>
                                    </p:set>
                                    <p:anim to="" calcmode="lin" valueType="num">
                                      <p:cBhvr>
                                        <p:cTn id="47" dur="1" fill="hold"/>
                                        <p:tgtEl>
                                          <p:spTgt spid="2048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20483">
                                            <p:txEl>
                                              <p:pRg st="9" end="9"/>
                                            </p:txEl>
                                          </p:spTgt>
                                        </p:tgtEl>
                                        <p:attrNameLst>
                                          <p:attrName>style.visibility</p:attrName>
                                        </p:attrNameLst>
                                      </p:cBhvr>
                                      <p:to>
                                        <p:strVal val="visible"/>
                                      </p:to>
                                    </p:set>
                                    <p:anim to="" calcmode="lin" valueType="num">
                                      <p:cBhvr>
                                        <p:cTn id="52" dur="1" fill="hold"/>
                                        <p:tgtEl>
                                          <p:spTgt spid="20483">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defTabSz="762000"/>
            <a:r>
              <a:rPr lang="en-US" sz="2800" dirty="0">
                <a:latin typeface="Times New Roman" pitchFamily="18" charset="0"/>
              </a:rPr>
              <a:t>PRISM screen shows raw materials calculator - a quick</a:t>
            </a:r>
            <a:br>
              <a:rPr lang="en-US" sz="2800" dirty="0">
                <a:latin typeface="Times New Roman" pitchFamily="18" charset="0"/>
              </a:rPr>
            </a:br>
            <a:r>
              <a:rPr lang="en-US" sz="2800" dirty="0">
                <a:latin typeface="Times New Roman" pitchFamily="18" charset="0"/>
              </a:rPr>
              <a:t>way to check and compute quantities from the B.O.M.</a:t>
            </a:r>
          </a:p>
        </p:txBody>
      </p:sp>
      <p:pic>
        <p:nvPicPr>
          <p:cNvPr id="122883" name="Picture 3"/>
          <p:cNvPicPr>
            <a:picLocks noChangeArrowheads="1"/>
          </p:cNvPicPr>
          <p:nvPr/>
        </p:nvPicPr>
        <p:blipFill>
          <a:blip r:embed="rId2" cstate="print"/>
          <a:stretch>
            <a:fillRect/>
          </a:stretch>
        </p:blipFill>
        <p:spPr bwMode="auto">
          <a:xfrm>
            <a:off x="1540456" y="1655897"/>
            <a:ext cx="5977361" cy="4460605"/>
          </a:xfrm>
          <a:prstGeom prst="rect">
            <a:avLst/>
          </a:prstGeom>
          <a:noFill/>
          <a:ln w="9525">
            <a:noFill/>
            <a:miter lim="800000"/>
            <a:headEnd/>
            <a:tailEnd/>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noFill/>
        </p:spPr>
        <p:txBody>
          <a:bodyPr/>
          <a:lstStyle/>
          <a:p>
            <a:pPr defTabSz="762000"/>
            <a:r>
              <a:rPr lang="en-US" sz="2800" dirty="0">
                <a:latin typeface="Times New Roman" pitchFamily="18" charset="0"/>
              </a:rPr>
              <a:t>Raw Materials Production Batch Tank Table Defines Minimum and Maximum Fill Requirements.</a:t>
            </a:r>
          </a:p>
        </p:txBody>
      </p:sp>
      <p:pic>
        <p:nvPicPr>
          <p:cNvPr id="122883" name="Picture 3"/>
          <p:cNvPicPr>
            <a:picLocks noChangeArrowheads="1"/>
          </p:cNvPicPr>
          <p:nvPr/>
        </p:nvPicPr>
        <p:blipFill>
          <a:blip r:embed="rId2" cstate="print"/>
          <a:stretch>
            <a:fillRect/>
          </a:stretch>
        </p:blipFill>
        <p:spPr bwMode="auto">
          <a:xfrm>
            <a:off x="2189147" y="1655897"/>
            <a:ext cx="4679979" cy="4460605"/>
          </a:xfrm>
          <a:prstGeom prst="rect">
            <a:avLst/>
          </a:prstGeom>
          <a:noFill/>
          <a:ln w="9525">
            <a:noFill/>
            <a:miter lim="800000"/>
            <a:headEnd/>
            <a:tailEnd/>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533400"/>
            <a:ext cx="7772400" cy="1752600"/>
          </a:xfrm>
        </p:spPr>
        <p:txBody>
          <a:bodyPr rtlCol="0">
            <a:normAutofit fontScale="90000"/>
          </a:bodyPr>
          <a:lstStyle/>
          <a:p>
            <a:pPr eaLnBrk="1" fontAlgn="auto" hangingPunct="1">
              <a:spcAft>
                <a:spcPts val="0"/>
              </a:spcAft>
              <a:defRPr/>
            </a:pPr>
            <a:r>
              <a:rPr lang="en-US" dirty="0"/>
              <a:t>PRISM</a:t>
            </a:r>
            <a:br>
              <a:rPr lang="en-US" dirty="0"/>
            </a:br>
            <a:r>
              <a:rPr lang="en-US" dirty="0"/>
              <a:t>Computerized Inventory</a:t>
            </a:r>
            <a:br>
              <a:rPr lang="en-US" dirty="0"/>
            </a:br>
            <a:r>
              <a:rPr lang="en-US" dirty="0"/>
              <a:t>Management System</a:t>
            </a:r>
          </a:p>
        </p:txBody>
      </p:sp>
      <p:sp>
        <p:nvSpPr>
          <p:cNvPr id="80899" name="Rectangle 3"/>
          <p:cNvSpPr>
            <a:spLocks noGrp="1" noChangeArrowheads="1"/>
          </p:cNvSpPr>
          <p:nvPr>
            <p:ph type="subTitle" idx="1"/>
          </p:nvPr>
        </p:nvSpPr>
        <p:spPr>
          <a:xfrm>
            <a:off x="1371600" y="3276600"/>
            <a:ext cx="6400800" cy="1752600"/>
          </a:xfrm>
        </p:spPr>
        <p:txBody>
          <a:bodyPr rtlCol="0">
            <a:normAutofit/>
          </a:bodyPr>
          <a:lstStyle/>
          <a:p>
            <a:pPr eaLnBrk="1" fontAlgn="auto" hangingPunct="1">
              <a:spcAft>
                <a:spcPts val="0"/>
              </a:spcAft>
              <a:buFont typeface="Arial" pitchFamily="34" charset="0"/>
              <a:buNone/>
              <a:defRPr/>
            </a:pPr>
            <a:r>
              <a:rPr lang="en-US" sz="4800" i="1"/>
              <a:t>Driver Transport Scheduling</a:t>
            </a:r>
          </a:p>
        </p:txBody>
      </p:sp>
    </p:spTree>
  </p:cSld>
  <p:clrMapOvr>
    <a:overrideClrMapping bg1="dk2" tx1="lt1" bg2="dk1"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685800" y="381000"/>
            <a:ext cx="7772400" cy="1143000"/>
          </a:xfrm>
          <a:noFill/>
        </p:spPr>
        <p:txBody>
          <a:bodyPr/>
          <a:lstStyle/>
          <a:p>
            <a:pPr eaLnBrk="1" hangingPunct="1"/>
            <a:r>
              <a:rPr lang="en-US"/>
              <a:t>Driver Transport Scheduling</a:t>
            </a:r>
          </a:p>
        </p:txBody>
      </p:sp>
      <p:sp>
        <p:nvSpPr>
          <p:cNvPr id="130051" name="Rectangle 3"/>
          <p:cNvSpPr>
            <a:spLocks noGrp="1" noChangeArrowheads="1"/>
          </p:cNvSpPr>
          <p:nvPr>
            <p:ph idx="1"/>
          </p:nvPr>
        </p:nvSpPr>
        <p:spPr>
          <a:xfrm>
            <a:off x="685800" y="1600200"/>
            <a:ext cx="7772400" cy="4572000"/>
          </a:xfrm>
        </p:spPr>
        <p:txBody>
          <a:bodyPr/>
          <a:lstStyle/>
          <a:p>
            <a:pPr eaLnBrk="1" hangingPunct="1">
              <a:buFont typeface="Monotype Sorts" pitchFamily="2" charset="2"/>
              <a:buChar char="l"/>
            </a:pPr>
            <a:r>
              <a:rPr lang="en-US" sz="1800" b="1"/>
              <a:t>Schedules drivers, tractors and trailers from plant to warehouse.</a:t>
            </a:r>
          </a:p>
          <a:p>
            <a:pPr eaLnBrk="1" hangingPunct="1">
              <a:buFont typeface="Monotype Sorts" pitchFamily="2" charset="2"/>
              <a:buChar char="l"/>
            </a:pPr>
            <a:r>
              <a:rPr lang="en-US" sz="1800" b="1"/>
              <a:t>Computes load requirements.</a:t>
            </a:r>
          </a:p>
          <a:p>
            <a:pPr eaLnBrk="1" hangingPunct="1">
              <a:buFont typeface="Monotype Sorts" pitchFamily="2" charset="2"/>
              <a:buChar char="l"/>
            </a:pPr>
            <a:r>
              <a:rPr lang="en-US" sz="1800" b="1"/>
              <a:t>Supports cross-shipping and back hauls.</a:t>
            </a:r>
          </a:p>
          <a:p>
            <a:pPr eaLnBrk="1" hangingPunct="1">
              <a:buFont typeface="Monotype Sorts" pitchFamily="2" charset="2"/>
              <a:buChar char="l"/>
            </a:pPr>
            <a:r>
              <a:rPr lang="en-US" sz="1800" b="1"/>
              <a:t>Works with warehouse delivery windows.</a:t>
            </a:r>
          </a:p>
          <a:p>
            <a:pPr eaLnBrk="1" hangingPunct="1">
              <a:buFont typeface="Monotype Sorts" pitchFamily="2" charset="2"/>
              <a:buChar char="l"/>
            </a:pPr>
            <a:r>
              <a:rPr lang="en-US" sz="1800" b="1"/>
              <a:t>Reduce loading dock congestion and conflicting delivery times.</a:t>
            </a:r>
          </a:p>
          <a:p>
            <a:pPr eaLnBrk="1" hangingPunct="1">
              <a:buFont typeface="Monotype Sorts" pitchFamily="2" charset="2"/>
              <a:buChar char="l"/>
            </a:pPr>
            <a:r>
              <a:rPr lang="en-US" sz="1800" b="1"/>
              <a:t>Provides advanced shipping notification for warehouse.</a:t>
            </a:r>
          </a:p>
          <a:p>
            <a:pPr eaLnBrk="1" hangingPunct="1">
              <a:buFont typeface="Monotype Sorts" pitchFamily="2" charset="2"/>
              <a:buChar char="l"/>
            </a:pPr>
            <a:r>
              <a:rPr lang="en-US" sz="1800" b="1"/>
              <a:t>Can distribute workload evenly for drivers, warehouse personnel and production facility personnel.</a:t>
            </a:r>
          </a:p>
          <a:p>
            <a:pPr eaLnBrk="1" hangingPunct="1">
              <a:buFont typeface="Monotype Sorts" pitchFamily="2" charset="2"/>
              <a:buChar char="l"/>
            </a:pPr>
            <a:r>
              <a:rPr lang="en-US" sz="1800" b="1"/>
              <a:t>Reduces the burden of fleet management decisions.</a:t>
            </a:r>
          </a:p>
          <a:p>
            <a:pPr eaLnBrk="1" hangingPunct="1">
              <a:buFont typeface="Monotype Sorts" pitchFamily="2" charset="2"/>
              <a:buChar char="l"/>
            </a:pPr>
            <a:r>
              <a:rPr lang="en-US" sz="1800" b="1"/>
              <a:t>Improves management access to needed decision making data.</a:t>
            </a:r>
          </a:p>
          <a:p>
            <a:pPr eaLnBrk="1" hangingPunct="1">
              <a:buFont typeface="Monotype Sorts" pitchFamily="2" charset="2"/>
              <a:buChar char="l"/>
            </a:pPr>
            <a:r>
              <a:rPr lang="en-US" sz="1800" b="1"/>
              <a:t>Improves efficiency of existing fleet equipment and manpower.</a:t>
            </a:r>
          </a:p>
          <a:p>
            <a:pPr eaLnBrk="1" hangingPunct="1">
              <a:buFont typeface="Monotype Sorts" pitchFamily="2" charset="2"/>
              <a:buChar char="l"/>
            </a:pPr>
            <a:r>
              <a:rPr lang="en-US" sz="1800" b="1"/>
              <a:t>Adds consistency and standardization to transport.</a:t>
            </a:r>
          </a:p>
          <a:p>
            <a:pPr eaLnBrk="1" hangingPunct="1">
              <a:buFont typeface="Monotype Sorts" pitchFamily="2" charset="2"/>
              <a:buChar char="l"/>
            </a:pPr>
            <a:r>
              <a:rPr lang="en-US" sz="1800" b="1"/>
              <a:t>Improves communication.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839913" y="212725"/>
            <a:ext cx="5170487" cy="831850"/>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screen shows delivery windows </a:t>
            </a:r>
          </a:p>
          <a:p>
            <a:pPr algn="ctr" defTabSz="762000"/>
            <a:r>
              <a:rPr lang="en-US" sz="2400">
                <a:latin typeface="Times New Roman" pitchFamily="18" charset="0"/>
              </a:rPr>
              <a:t>for a sales warehouse. </a:t>
            </a:r>
          </a:p>
        </p:txBody>
      </p:sp>
      <p:graphicFrame>
        <p:nvGraphicFramePr>
          <p:cNvPr id="4098" name="Object 4"/>
          <p:cNvGraphicFramePr>
            <a:graphicFrameLocks noChangeAspect="1"/>
          </p:cNvGraphicFramePr>
          <p:nvPr/>
        </p:nvGraphicFramePr>
        <p:xfrm>
          <a:off x="1524000" y="1143000"/>
          <a:ext cx="6097588" cy="4572000"/>
        </p:xfrm>
        <a:graphic>
          <a:graphicData uri="http://schemas.openxmlformats.org/presentationml/2006/ole">
            <mc:AlternateContent xmlns:mc="http://schemas.openxmlformats.org/markup-compatibility/2006">
              <mc:Choice xmlns:v="urn:schemas-microsoft-com:vml" Requires="v">
                <p:oleObj spid="_x0000_s4115" name="Image" r:id="rId3" imgW="6095238" imgH="4571429" progId="">
                  <p:embed/>
                </p:oleObj>
              </mc:Choice>
              <mc:Fallback>
                <p:oleObj name="Image" r:id="rId3" imgW="6095238" imgH="457142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60975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1660525" y="212725"/>
            <a:ext cx="5514975" cy="461963"/>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computes truck load requirements. </a:t>
            </a:r>
          </a:p>
        </p:txBody>
      </p:sp>
      <p:graphicFrame>
        <p:nvGraphicFramePr>
          <p:cNvPr id="5122" name="Object 4"/>
          <p:cNvGraphicFramePr>
            <a:graphicFrameLocks noChangeAspect="1"/>
          </p:cNvGraphicFramePr>
          <p:nvPr/>
        </p:nvGraphicFramePr>
        <p:xfrm>
          <a:off x="1524000" y="1143000"/>
          <a:ext cx="6097588" cy="4572000"/>
        </p:xfrm>
        <a:graphic>
          <a:graphicData uri="http://schemas.openxmlformats.org/presentationml/2006/ole">
            <mc:AlternateContent xmlns:mc="http://schemas.openxmlformats.org/markup-compatibility/2006">
              <mc:Choice xmlns:v="urn:schemas-microsoft-com:vml" Requires="v">
                <p:oleObj spid="_x0000_s5139" name="Image" r:id="rId3" imgW="6095238" imgH="4571429" progId="">
                  <p:embed/>
                </p:oleObj>
              </mc:Choice>
              <mc:Fallback>
                <p:oleObj name="Image" r:id="rId3" imgW="6095238" imgH="457142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60975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2"/>
          <p:cNvSpPr>
            <a:spLocks noChangeArrowheads="1"/>
          </p:cNvSpPr>
          <p:nvPr/>
        </p:nvSpPr>
        <p:spPr bwMode="auto">
          <a:xfrm>
            <a:off x="1909763" y="212725"/>
            <a:ext cx="5013325" cy="461963"/>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computes driver requirements. </a:t>
            </a:r>
          </a:p>
        </p:txBody>
      </p:sp>
      <p:graphicFrame>
        <p:nvGraphicFramePr>
          <p:cNvPr id="6146" name="Object 4"/>
          <p:cNvGraphicFramePr>
            <a:graphicFrameLocks noChangeAspect="1"/>
          </p:cNvGraphicFramePr>
          <p:nvPr/>
        </p:nvGraphicFramePr>
        <p:xfrm>
          <a:off x="1524000" y="1143000"/>
          <a:ext cx="6097588" cy="4572000"/>
        </p:xfrm>
        <a:graphic>
          <a:graphicData uri="http://schemas.openxmlformats.org/presentationml/2006/ole">
            <mc:AlternateContent xmlns:mc="http://schemas.openxmlformats.org/markup-compatibility/2006">
              <mc:Choice xmlns:v="urn:schemas-microsoft-com:vml" Requires="v">
                <p:oleObj spid="_x0000_s6163" name="Image" r:id="rId3" imgW="6095238" imgH="4571429" progId="">
                  <p:embed/>
                </p:oleObj>
              </mc:Choice>
              <mc:Fallback>
                <p:oleObj name="Image" r:id="rId3" imgW="6095238" imgH="457142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60975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2054225" y="212725"/>
            <a:ext cx="4724400" cy="461963"/>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suggests load combinations. </a:t>
            </a:r>
          </a:p>
        </p:txBody>
      </p:sp>
      <p:graphicFrame>
        <p:nvGraphicFramePr>
          <p:cNvPr id="7170" name="Object 4"/>
          <p:cNvGraphicFramePr>
            <a:graphicFrameLocks noChangeAspect="1"/>
          </p:cNvGraphicFramePr>
          <p:nvPr/>
        </p:nvGraphicFramePr>
        <p:xfrm>
          <a:off x="1524000" y="1143000"/>
          <a:ext cx="6097588" cy="4572000"/>
        </p:xfrm>
        <a:graphic>
          <a:graphicData uri="http://schemas.openxmlformats.org/presentationml/2006/ole">
            <mc:AlternateContent xmlns:mc="http://schemas.openxmlformats.org/markup-compatibility/2006">
              <mc:Choice xmlns:v="urn:schemas-microsoft-com:vml" Requires="v">
                <p:oleObj spid="_x0000_s7187" name="Image" r:id="rId3" imgW="6095238" imgH="4571429" progId="">
                  <p:embed/>
                </p:oleObj>
              </mc:Choice>
              <mc:Fallback>
                <p:oleObj name="Image" r:id="rId3" imgW="6095238" imgH="457142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60975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1550988" y="212725"/>
            <a:ext cx="5740400" cy="461963"/>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screen shows driver start time setup. </a:t>
            </a:r>
          </a:p>
        </p:txBody>
      </p:sp>
      <p:graphicFrame>
        <p:nvGraphicFramePr>
          <p:cNvPr id="8194" name="Object 4"/>
          <p:cNvGraphicFramePr>
            <a:graphicFrameLocks noChangeAspect="1"/>
          </p:cNvGraphicFramePr>
          <p:nvPr/>
        </p:nvGraphicFramePr>
        <p:xfrm>
          <a:off x="1524000" y="1143000"/>
          <a:ext cx="6097588" cy="4572000"/>
        </p:xfrm>
        <a:graphic>
          <a:graphicData uri="http://schemas.openxmlformats.org/presentationml/2006/ole">
            <mc:AlternateContent xmlns:mc="http://schemas.openxmlformats.org/markup-compatibility/2006">
              <mc:Choice xmlns:v="urn:schemas-microsoft-com:vml" Requires="v">
                <p:oleObj spid="_x0000_s8211" name="Image" r:id="rId3" imgW="6095238" imgH="4571429" progId="">
                  <p:embed/>
                </p:oleObj>
              </mc:Choice>
              <mc:Fallback>
                <p:oleObj name="Image" r:id="rId3" imgW="6095238" imgH="457142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60975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1347788" y="212725"/>
            <a:ext cx="6175375" cy="831850"/>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screen shows user preparing to generate </a:t>
            </a:r>
          </a:p>
          <a:p>
            <a:pPr algn="ctr" defTabSz="762000"/>
            <a:r>
              <a:rPr lang="en-US" sz="2400">
                <a:latin typeface="Times New Roman" pitchFamily="18" charset="0"/>
              </a:rPr>
              <a:t>a suggested transport schedule.</a:t>
            </a:r>
          </a:p>
        </p:txBody>
      </p:sp>
      <p:graphicFrame>
        <p:nvGraphicFramePr>
          <p:cNvPr id="9218" name="Object 4"/>
          <p:cNvGraphicFramePr>
            <a:graphicFrameLocks noChangeAspect="1"/>
          </p:cNvGraphicFramePr>
          <p:nvPr/>
        </p:nvGraphicFramePr>
        <p:xfrm>
          <a:off x="1524000" y="1143000"/>
          <a:ext cx="6097588" cy="4572000"/>
        </p:xfrm>
        <a:graphic>
          <a:graphicData uri="http://schemas.openxmlformats.org/presentationml/2006/ole">
            <mc:AlternateContent xmlns:mc="http://schemas.openxmlformats.org/markup-compatibility/2006">
              <mc:Choice xmlns:v="urn:schemas-microsoft-com:vml" Requires="v">
                <p:oleObj spid="_x0000_s9235" name="Image" r:id="rId3" imgW="6095238" imgH="4571429" progId="">
                  <p:embed/>
                </p:oleObj>
              </mc:Choice>
              <mc:Fallback>
                <p:oleObj name="Image" r:id="rId3" imgW="6095238" imgH="457142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60975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3800"/>
              <a:t>Client Workstation </a:t>
            </a:r>
            <a:br>
              <a:rPr lang="en-US" sz="3800"/>
            </a:br>
            <a:r>
              <a:rPr lang="en-US" sz="3800"/>
              <a:t>Minimum Configuration</a:t>
            </a:r>
          </a:p>
        </p:txBody>
      </p:sp>
      <p:sp>
        <p:nvSpPr>
          <p:cNvPr id="37891" name="Rectangle 3"/>
          <p:cNvSpPr>
            <a:spLocks noGrp="1" noChangeArrowheads="1"/>
          </p:cNvSpPr>
          <p:nvPr>
            <p:ph idx="1"/>
          </p:nvPr>
        </p:nvSpPr>
        <p:spPr/>
        <p:txBody>
          <a:bodyPr/>
          <a:lstStyle/>
          <a:p>
            <a:pPr eaLnBrk="1" hangingPunct="1">
              <a:buFont typeface="Monotype Sorts" pitchFamily="2" charset="2"/>
              <a:buChar char="L"/>
            </a:pPr>
            <a:r>
              <a:rPr lang="en-US" sz="2800" b="1" dirty="0"/>
              <a:t>Pentium Core2 or i7+ class processor, 3 </a:t>
            </a:r>
            <a:r>
              <a:rPr lang="en-US" sz="2800" b="1" dirty="0" err="1"/>
              <a:t>Ghz</a:t>
            </a:r>
            <a:r>
              <a:rPr lang="en-US" sz="2800" b="1" dirty="0"/>
              <a:t> +</a:t>
            </a:r>
          </a:p>
          <a:p>
            <a:pPr eaLnBrk="1" hangingPunct="1">
              <a:buFont typeface="Monotype Sorts" pitchFamily="2" charset="2"/>
              <a:buChar char="L"/>
            </a:pPr>
            <a:r>
              <a:rPr lang="en-US" sz="2800" b="1" dirty="0"/>
              <a:t>16 GB+ RAM</a:t>
            </a:r>
          </a:p>
          <a:p>
            <a:pPr eaLnBrk="1" hangingPunct="1">
              <a:buFont typeface="Monotype Sorts" pitchFamily="2" charset="2"/>
              <a:buChar char="L"/>
            </a:pPr>
            <a:r>
              <a:rPr lang="en-US" sz="2800" b="1" dirty="0"/>
              <a:t>50 GB free space on hard drive</a:t>
            </a:r>
          </a:p>
          <a:p>
            <a:pPr eaLnBrk="1" hangingPunct="1">
              <a:buFont typeface="Monotype Sorts" pitchFamily="2" charset="2"/>
              <a:buChar char="L"/>
            </a:pPr>
            <a:r>
              <a:rPr lang="en-US" sz="2800" b="1" dirty="0"/>
              <a:t>Color monitor, large screen preferred</a:t>
            </a:r>
          </a:p>
          <a:p>
            <a:pPr eaLnBrk="1" hangingPunct="1">
              <a:buFont typeface="Monotype Sorts" pitchFamily="2" charset="2"/>
              <a:buChar char="L"/>
            </a:pPr>
            <a:r>
              <a:rPr lang="en-US" sz="2800" b="1" dirty="0"/>
              <a:t>TeamViewer remote control software</a:t>
            </a:r>
          </a:p>
          <a:p>
            <a:pPr eaLnBrk="1" hangingPunct="1">
              <a:buFont typeface="Monotype Sorts" pitchFamily="2" charset="2"/>
              <a:buChar char="L"/>
            </a:pPr>
            <a:r>
              <a:rPr lang="en-US" sz="2800" b="1" dirty="0"/>
              <a:t>Microsoft Windows 64 </a:t>
            </a:r>
            <a:r>
              <a:rPr lang="en-US" sz="2800" b="1"/>
              <a:t>Bit OS </a:t>
            </a:r>
            <a:r>
              <a:rPr lang="en-US" sz="2800" b="1" dirty="0"/>
              <a:t>systems</a:t>
            </a:r>
          </a:p>
          <a:p>
            <a:pPr eaLnBrk="1" hangingPunct="1">
              <a:buFont typeface="Monotype Sorts" pitchFamily="2" charset="2"/>
              <a:buChar char="L"/>
            </a:pPr>
            <a:r>
              <a:rPr lang="en-US" sz="2800" b="1" dirty="0"/>
              <a:t>Mouse</a:t>
            </a:r>
          </a:p>
          <a:p>
            <a:pPr eaLnBrk="1" hangingPunct="1">
              <a:buFont typeface="Monotype Sorts" pitchFamily="2" charset="2"/>
              <a:buChar char="L"/>
            </a:pPr>
            <a:r>
              <a:rPr lang="en-US" sz="2800" b="1" dirty="0"/>
              <a:t>Printer</a:t>
            </a:r>
          </a:p>
        </p:txBody>
      </p:sp>
    </p:spTree>
  </p:cSld>
  <p:clrMapOvr>
    <a:masterClrMapping/>
  </p:clrMapOvr>
  <p:transition spd="med">
    <p:checke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1206500" y="212725"/>
            <a:ext cx="6456363" cy="831850"/>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Generating a suggested transport schedule</a:t>
            </a:r>
          </a:p>
          <a:p>
            <a:pPr algn="ctr" defTabSz="762000"/>
            <a:r>
              <a:rPr lang="en-US" sz="2400">
                <a:latin typeface="Times New Roman" pitchFamily="18" charset="0"/>
              </a:rPr>
              <a:t>by testing permutations and combinations.</a:t>
            </a:r>
          </a:p>
        </p:txBody>
      </p:sp>
      <p:graphicFrame>
        <p:nvGraphicFramePr>
          <p:cNvPr id="10242" name="Object 4"/>
          <p:cNvGraphicFramePr>
            <a:graphicFrameLocks noChangeAspect="1"/>
          </p:cNvGraphicFramePr>
          <p:nvPr/>
        </p:nvGraphicFramePr>
        <p:xfrm>
          <a:off x="1524000" y="1143000"/>
          <a:ext cx="6097588" cy="4572000"/>
        </p:xfrm>
        <a:graphic>
          <a:graphicData uri="http://schemas.openxmlformats.org/presentationml/2006/ole">
            <mc:AlternateContent xmlns:mc="http://schemas.openxmlformats.org/markup-compatibility/2006">
              <mc:Choice xmlns:v="urn:schemas-microsoft-com:vml" Requires="v">
                <p:oleObj spid="_x0000_s10259" name="Image" r:id="rId3" imgW="6095238" imgH="4571429" progId="">
                  <p:embed/>
                </p:oleObj>
              </mc:Choice>
              <mc:Fallback>
                <p:oleObj name="Image" r:id="rId3" imgW="6095238" imgH="457142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60975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1892300" y="212725"/>
            <a:ext cx="5097463" cy="831850"/>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screen allows the user to create,</a:t>
            </a:r>
          </a:p>
          <a:p>
            <a:pPr algn="ctr" defTabSz="762000"/>
            <a:r>
              <a:rPr lang="en-US" sz="2400">
                <a:latin typeface="Times New Roman" pitchFamily="18" charset="0"/>
              </a:rPr>
              <a:t> edit or view driver schedule details.</a:t>
            </a:r>
          </a:p>
        </p:txBody>
      </p:sp>
      <p:graphicFrame>
        <p:nvGraphicFramePr>
          <p:cNvPr id="11266" name="Object 4"/>
          <p:cNvGraphicFramePr>
            <a:graphicFrameLocks noChangeAspect="1"/>
          </p:cNvGraphicFramePr>
          <p:nvPr/>
        </p:nvGraphicFramePr>
        <p:xfrm>
          <a:off x="1524000" y="1143000"/>
          <a:ext cx="6097588" cy="4572000"/>
        </p:xfrm>
        <a:graphic>
          <a:graphicData uri="http://schemas.openxmlformats.org/presentationml/2006/ole">
            <mc:AlternateContent xmlns:mc="http://schemas.openxmlformats.org/markup-compatibility/2006">
              <mc:Choice xmlns:v="urn:schemas-microsoft-com:vml" Requires="v">
                <p:oleObj spid="_x0000_s11283" name="Image" r:id="rId3" imgW="6095238" imgH="4571429" progId="">
                  <p:embed/>
                </p:oleObj>
              </mc:Choice>
              <mc:Fallback>
                <p:oleObj name="Image" r:id="rId3" imgW="6095238" imgH="457142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60975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533400"/>
            <a:ext cx="7772400" cy="1752600"/>
          </a:xfrm>
        </p:spPr>
        <p:txBody>
          <a:bodyPr rtlCol="0">
            <a:normAutofit fontScale="90000"/>
          </a:bodyPr>
          <a:lstStyle/>
          <a:p>
            <a:pPr eaLnBrk="1" fontAlgn="auto" hangingPunct="1">
              <a:spcAft>
                <a:spcPts val="0"/>
              </a:spcAft>
              <a:defRPr/>
            </a:pPr>
            <a:r>
              <a:rPr lang="en-US" dirty="0"/>
              <a:t>PRISM</a:t>
            </a:r>
            <a:br>
              <a:rPr lang="en-US" dirty="0"/>
            </a:br>
            <a:r>
              <a:rPr lang="en-US" dirty="0"/>
              <a:t>Computerized Inventory</a:t>
            </a:r>
            <a:br>
              <a:rPr lang="en-US" dirty="0"/>
            </a:br>
            <a:r>
              <a:rPr lang="en-US" dirty="0"/>
              <a:t>Management System</a:t>
            </a:r>
          </a:p>
        </p:txBody>
      </p:sp>
      <p:sp>
        <p:nvSpPr>
          <p:cNvPr id="81923" name="Rectangle 3"/>
          <p:cNvSpPr>
            <a:spLocks noGrp="1" noChangeArrowheads="1"/>
          </p:cNvSpPr>
          <p:nvPr>
            <p:ph type="subTitle" idx="1"/>
          </p:nvPr>
        </p:nvSpPr>
        <p:spPr>
          <a:xfrm>
            <a:off x="1371600" y="3276600"/>
            <a:ext cx="6400800" cy="1752600"/>
          </a:xfrm>
        </p:spPr>
        <p:txBody>
          <a:bodyPr rtlCol="0">
            <a:normAutofit/>
          </a:bodyPr>
          <a:lstStyle/>
          <a:p>
            <a:pPr eaLnBrk="1" fontAlgn="auto" hangingPunct="1">
              <a:spcAft>
                <a:spcPts val="0"/>
              </a:spcAft>
              <a:buFont typeface="Arial" pitchFamily="34" charset="0"/>
              <a:buNone/>
              <a:defRPr/>
            </a:pPr>
            <a:r>
              <a:rPr lang="en-US" sz="4800" i="1"/>
              <a:t>Distribution Scheduling System</a:t>
            </a:r>
          </a:p>
        </p:txBody>
      </p:sp>
    </p:spTree>
  </p:cSld>
  <p:clrMapOvr>
    <a:overrideClrMapping bg1="dk2" tx1="lt1" bg2="dk1" tx2="lt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85800" y="381000"/>
            <a:ext cx="7772400" cy="1143000"/>
          </a:xfrm>
          <a:noFill/>
        </p:spPr>
        <p:txBody>
          <a:bodyPr/>
          <a:lstStyle/>
          <a:p>
            <a:pPr eaLnBrk="1" hangingPunct="1"/>
            <a:r>
              <a:rPr lang="en-US"/>
              <a:t>Distribution Scheduling</a:t>
            </a:r>
          </a:p>
        </p:txBody>
      </p:sp>
      <p:sp>
        <p:nvSpPr>
          <p:cNvPr id="132099" name="Rectangle 3"/>
          <p:cNvSpPr>
            <a:spLocks noGrp="1" noChangeArrowheads="1"/>
          </p:cNvSpPr>
          <p:nvPr>
            <p:ph idx="1"/>
          </p:nvPr>
        </p:nvSpPr>
        <p:spPr>
          <a:xfrm>
            <a:off x="685800" y="1600200"/>
            <a:ext cx="7772400" cy="4572000"/>
          </a:xfrm>
        </p:spPr>
        <p:txBody>
          <a:bodyPr/>
          <a:lstStyle/>
          <a:p>
            <a:pPr eaLnBrk="1" hangingPunct="1">
              <a:buFont typeface="Monotype Sorts" pitchFamily="2" charset="2"/>
              <a:buChar char="l"/>
            </a:pPr>
            <a:r>
              <a:rPr lang="en-US" sz="2000" b="1"/>
              <a:t>Suggests transport trailer contents to maintain supply.</a:t>
            </a:r>
          </a:p>
          <a:p>
            <a:pPr eaLnBrk="1" hangingPunct="1">
              <a:buFont typeface="Monotype Sorts" pitchFamily="2" charset="2"/>
              <a:buChar char="l"/>
            </a:pPr>
            <a:r>
              <a:rPr lang="en-US" sz="2000" b="1"/>
              <a:t>Helps remove human error from product distribution.</a:t>
            </a:r>
          </a:p>
          <a:p>
            <a:pPr eaLnBrk="1" hangingPunct="1">
              <a:buFont typeface="Monotype Sorts" pitchFamily="2" charset="2"/>
              <a:buChar char="l"/>
            </a:pPr>
            <a:r>
              <a:rPr lang="en-US" sz="2000" b="1"/>
              <a:t>Helps reduce required inventory.</a:t>
            </a:r>
          </a:p>
          <a:p>
            <a:pPr eaLnBrk="1" hangingPunct="1">
              <a:buFont typeface="Monotype Sorts" pitchFamily="2" charset="2"/>
              <a:buChar char="l"/>
            </a:pPr>
            <a:r>
              <a:rPr lang="en-US" sz="2000" b="1"/>
              <a:t>Increases customer satisfaction.</a:t>
            </a:r>
          </a:p>
          <a:p>
            <a:pPr eaLnBrk="1" hangingPunct="1">
              <a:buFont typeface="Monotype Sorts" pitchFamily="2" charset="2"/>
              <a:buChar char="l"/>
            </a:pPr>
            <a:r>
              <a:rPr lang="en-US" sz="2000" b="1"/>
              <a:t>Helps reduce product double handling.</a:t>
            </a:r>
          </a:p>
          <a:p>
            <a:pPr eaLnBrk="1" hangingPunct="1">
              <a:buFont typeface="Monotype Sorts" pitchFamily="2" charset="2"/>
              <a:buChar char="l"/>
            </a:pPr>
            <a:r>
              <a:rPr lang="en-US" sz="2000" b="1"/>
              <a:t>Frees personnel for other duties.</a:t>
            </a:r>
          </a:p>
          <a:p>
            <a:pPr eaLnBrk="1" hangingPunct="1">
              <a:buFont typeface="Monotype Sorts" pitchFamily="2" charset="2"/>
              <a:buChar char="l"/>
            </a:pPr>
            <a:r>
              <a:rPr lang="en-US" sz="2000" b="1"/>
              <a:t>Prints load information on approved shipping documents.</a:t>
            </a:r>
          </a:p>
          <a:p>
            <a:pPr eaLnBrk="1" hangingPunct="1">
              <a:buFont typeface="Monotype Sorts" pitchFamily="2" charset="2"/>
              <a:buChar char="l"/>
            </a:pPr>
            <a:r>
              <a:rPr lang="en-US" sz="2000" b="1"/>
              <a:t>Allows hand corrections in the event of unexpected problems.</a:t>
            </a:r>
          </a:p>
          <a:p>
            <a:pPr eaLnBrk="1" hangingPunct="1">
              <a:buFont typeface="Monotype Sorts" pitchFamily="2" charset="2"/>
              <a:buChar char="l"/>
            </a:pPr>
            <a:r>
              <a:rPr lang="en-US" sz="2000" b="1"/>
              <a:t>Has the ability to reduce Department of Transportation (D.O.T.) violations.</a:t>
            </a:r>
          </a:p>
          <a:p>
            <a:pPr eaLnBrk="1" hangingPunct="1">
              <a:buFont typeface="Monotype Sorts" pitchFamily="2" charset="2"/>
              <a:buChar char="l"/>
            </a:pPr>
            <a:r>
              <a:rPr lang="en-US" sz="2000" b="1"/>
              <a:t>Reduces misloads by replacing hard to read forms.</a:t>
            </a:r>
          </a:p>
          <a:p>
            <a:pPr eaLnBrk="1" hangingPunct="1">
              <a:buFont typeface="Monotype Sorts" pitchFamily="2" charset="2"/>
              <a:buChar char="l"/>
            </a:pPr>
            <a:r>
              <a:rPr lang="en-US" sz="2000" b="1"/>
              <a:t>Is easy to setup and use with minimal training.</a:t>
            </a:r>
            <a:endParaRPr lang="en-US" sz="1800" b="1"/>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1185863" y="212725"/>
            <a:ext cx="6532562" cy="461963"/>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screen shows detail of a planned shipment. </a:t>
            </a:r>
          </a:p>
        </p:txBody>
      </p:sp>
      <p:graphicFrame>
        <p:nvGraphicFramePr>
          <p:cNvPr id="12290" name="Object 4"/>
          <p:cNvGraphicFramePr>
            <a:graphicFrameLocks noChangeAspect="1"/>
          </p:cNvGraphicFramePr>
          <p:nvPr/>
        </p:nvGraphicFramePr>
        <p:xfrm>
          <a:off x="1514475" y="1052513"/>
          <a:ext cx="6116638" cy="4754562"/>
        </p:xfrm>
        <a:graphic>
          <a:graphicData uri="http://schemas.openxmlformats.org/presentationml/2006/ole">
            <mc:AlternateContent xmlns:mc="http://schemas.openxmlformats.org/markup-compatibility/2006">
              <mc:Choice xmlns:v="urn:schemas-microsoft-com:vml" Requires="v">
                <p:oleObj spid="_x0000_s12307" name="Image" r:id="rId3" imgW="6114286" imgH="4753639" progId="">
                  <p:embed/>
                </p:oleObj>
              </mc:Choice>
              <mc:Fallback>
                <p:oleObj name="Image" r:id="rId3" imgW="6114286" imgH="475363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75" y="1052513"/>
                        <a:ext cx="6116638"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2146300" y="212725"/>
            <a:ext cx="4619625" cy="831850"/>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allows the user to search </a:t>
            </a:r>
          </a:p>
          <a:p>
            <a:pPr algn="ctr" defTabSz="762000"/>
            <a:r>
              <a:rPr lang="en-US" sz="2400">
                <a:latin typeface="Times New Roman" pitchFamily="18" charset="0"/>
              </a:rPr>
              <a:t>for a shipping record in many ways.</a:t>
            </a:r>
          </a:p>
        </p:txBody>
      </p:sp>
      <p:graphicFrame>
        <p:nvGraphicFramePr>
          <p:cNvPr id="13314" name="Object 3"/>
          <p:cNvGraphicFramePr>
            <a:graphicFrameLocks noChangeAspect="1"/>
          </p:cNvGraphicFramePr>
          <p:nvPr/>
        </p:nvGraphicFramePr>
        <p:xfrm>
          <a:off x="1524000" y="1143000"/>
          <a:ext cx="6097588" cy="4572000"/>
        </p:xfrm>
        <a:graphic>
          <a:graphicData uri="http://schemas.openxmlformats.org/presentationml/2006/ole">
            <mc:AlternateContent xmlns:mc="http://schemas.openxmlformats.org/markup-compatibility/2006">
              <mc:Choice xmlns:v="urn:schemas-microsoft-com:vml" Requires="v">
                <p:oleObj spid="_x0000_s13331" name="Image" r:id="rId3" imgW="6095238" imgH="4571429" progId="">
                  <p:embed/>
                </p:oleObj>
              </mc:Choice>
              <mc:Fallback>
                <p:oleObj name="Image" r:id="rId3" imgW="6095238" imgH="457142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60975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2"/>
          <p:cNvSpPr>
            <a:spLocks noChangeArrowheads="1"/>
          </p:cNvSpPr>
          <p:nvPr/>
        </p:nvSpPr>
        <p:spPr bwMode="auto">
          <a:xfrm>
            <a:off x="1409700" y="212725"/>
            <a:ext cx="6075363" cy="831850"/>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offers many shipping functions to make</a:t>
            </a:r>
          </a:p>
          <a:p>
            <a:pPr algn="ctr" defTabSz="762000"/>
            <a:r>
              <a:rPr lang="en-US" sz="2400">
                <a:latin typeface="Times New Roman" pitchFamily="18" charset="0"/>
              </a:rPr>
              <a:t>loading and dispatching transports easier.</a:t>
            </a:r>
          </a:p>
        </p:txBody>
      </p:sp>
      <p:graphicFrame>
        <p:nvGraphicFramePr>
          <p:cNvPr id="14338" name="Object 3"/>
          <p:cNvGraphicFramePr>
            <a:graphicFrameLocks noChangeAspect="1"/>
          </p:cNvGraphicFramePr>
          <p:nvPr/>
        </p:nvGraphicFramePr>
        <p:xfrm>
          <a:off x="1514475" y="1052513"/>
          <a:ext cx="6116638" cy="4754562"/>
        </p:xfrm>
        <a:graphic>
          <a:graphicData uri="http://schemas.openxmlformats.org/presentationml/2006/ole">
            <mc:AlternateContent xmlns:mc="http://schemas.openxmlformats.org/markup-compatibility/2006">
              <mc:Choice xmlns:v="urn:schemas-microsoft-com:vml" Requires="v">
                <p:oleObj spid="_x0000_s14355" name="Image" r:id="rId3" imgW="6114286" imgH="4753639" progId="">
                  <p:embed/>
                </p:oleObj>
              </mc:Choice>
              <mc:Fallback>
                <p:oleObj name="Image" r:id="rId3" imgW="6114286" imgH="475363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75" y="1052513"/>
                        <a:ext cx="6116638"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a:off x="939800" y="212725"/>
            <a:ext cx="7021513" cy="461963"/>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provides comprehensive shipping audit reports.</a:t>
            </a:r>
          </a:p>
        </p:txBody>
      </p:sp>
      <p:graphicFrame>
        <p:nvGraphicFramePr>
          <p:cNvPr id="15362" name="Object 3"/>
          <p:cNvGraphicFramePr>
            <a:graphicFrameLocks noChangeAspect="1"/>
          </p:cNvGraphicFramePr>
          <p:nvPr/>
        </p:nvGraphicFramePr>
        <p:xfrm>
          <a:off x="1524000" y="1143000"/>
          <a:ext cx="6097588" cy="4572000"/>
        </p:xfrm>
        <a:graphic>
          <a:graphicData uri="http://schemas.openxmlformats.org/presentationml/2006/ole">
            <mc:AlternateContent xmlns:mc="http://schemas.openxmlformats.org/markup-compatibility/2006">
              <mc:Choice xmlns:v="urn:schemas-microsoft-com:vml" Requires="v">
                <p:oleObj spid="_x0000_s15379" name="Image" r:id="rId3" imgW="6095238" imgH="4571429" progId="">
                  <p:embed/>
                </p:oleObj>
              </mc:Choice>
              <mc:Fallback>
                <p:oleObj name="Image" r:id="rId3" imgW="6095238" imgH="457142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43000"/>
                        <a:ext cx="60975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2025650" y="152400"/>
            <a:ext cx="4900613" cy="831850"/>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charting and analysis lets you </a:t>
            </a:r>
          </a:p>
          <a:p>
            <a:pPr algn="ctr" defTabSz="762000"/>
            <a:r>
              <a:rPr lang="en-US" sz="2400">
                <a:latin typeface="Times New Roman" pitchFamily="18" charset="0"/>
              </a:rPr>
              <a:t>study shipping activity graphically.</a:t>
            </a:r>
          </a:p>
        </p:txBody>
      </p:sp>
      <p:graphicFrame>
        <p:nvGraphicFramePr>
          <p:cNvPr id="16386" name="Object 4"/>
          <p:cNvGraphicFramePr>
            <a:graphicFrameLocks noChangeAspect="1"/>
          </p:cNvGraphicFramePr>
          <p:nvPr/>
        </p:nvGraphicFramePr>
        <p:xfrm>
          <a:off x="1524000" y="1219200"/>
          <a:ext cx="6116638" cy="4754563"/>
        </p:xfrm>
        <a:graphic>
          <a:graphicData uri="http://schemas.openxmlformats.org/presentationml/2006/ole">
            <mc:AlternateContent xmlns:mc="http://schemas.openxmlformats.org/markup-compatibility/2006">
              <mc:Choice xmlns:v="urn:schemas-microsoft-com:vml" Requires="v">
                <p:oleObj spid="_x0000_s16403" name="Image" r:id="rId3" imgW="6114286" imgH="4753639" progId="">
                  <p:embed/>
                </p:oleObj>
              </mc:Choice>
              <mc:Fallback>
                <p:oleObj name="Image" r:id="rId3" imgW="6114286" imgH="475363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19200"/>
                        <a:ext cx="6116638"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2"/>
          <p:cNvSpPr>
            <a:spLocks noChangeArrowheads="1"/>
          </p:cNvSpPr>
          <p:nvPr/>
        </p:nvSpPr>
        <p:spPr bwMode="auto">
          <a:xfrm>
            <a:off x="2025650" y="152400"/>
            <a:ext cx="4900613" cy="831850"/>
          </a:xfrm>
          <a:prstGeom prst="rect">
            <a:avLst/>
          </a:prstGeom>
          <a:noFill/>
          <a:ln w="9525">
            <a:noFill/>
            <a:miter lim="800000"/>
            <a:headEnd/>
            <a:tailEnd/>
          </a:ln>
        </p:spPr>
        <p:txBody>
          <a:bodyPr wrap="none" lIns="92075" tIns="46038" rIns="92075" bIns="46038">
            <a:spAutoFit/>
          </a:bodyPr>
          <a:lstStyle/>
          <a:p>
            <a:pPr algn="ctr" defTabSz="762000"/>
            <a:r>
              <a:rPr lang="en-US" sz="2400">
                <a:latin typeface="Times New Roman" pitchFamily="18" charset="0"/>
              </a:rPr>
              <a:t>PRISM charting and analysis lets you </a:t>
            </a:r>
          </a:p>
          <a:p>
            <a:pPr algn="ctr" defTabSz="762000"/>
            <a:r>
              <a:rPr lang="en-US" sz="2400">
                <a:latin typeface="Times New Roman" pitchFamily="18" charset="0"/>
              </a:rPr>
              <a:t>study shipping activity graphically.</a:t>
            </a:r>
          </a:p>
        </p:txBody>
      </p:sp>
      <p:graphicFrame>
        <p:nvGraphicFramePr>
          <p:cNvPr id="17410" name="Object 4"/>
          <p:cNvGraphicFramePr>
            <a:graphicFrameLocks noChangeAspect="1"/>
          </p:cNvGraphicFramePr>
          <p:nvPr/>
        </p:nvGraphicFramePr>
        <p:xfrm>
          <a:off x="1514475" y="1052513"/>
          <a:ext cx="6116638" cy="4754562"/>
        </p:xfrm>
        <a:graphic>
          <a:graphicData uri="http://schemas.openxmlformats.org/presentationml/2006/ole">
            <mc:AlternateContent xmlns:mc="http://schemas.openxmlformats.org/markup-compatibility/2006">
              <mc:Choice xmlns:v="urn:schemas-microsoft-com:vml" Requires="v">
                <p:oleObj spid="_x0000_s17427" name="Image" r:id="rId3" imgW="6114286" imgH="4753639" progId="">
                  <p:embed/>
                </p:oleObj>
              </mc:Choice>
              <mc:Fallback>
                <p:oleObj name="Image" r:id="rId3" imgW="6114286" imgH="475363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75" y="1052513"/>
                        <a:ext cx="6116638"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pull dir="ru"/>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3800" dirty="0"/>
              <a:t>File Server</a:t>
            </a:r>
            <a:br>
              <a:rPr lang="en-US" sz="3800" dirty="0"/>
            </a:br>
            <a:r>
              <a:rPr lang="en-US" sz="3800" dirty="0"/>
              <a:t>Minimum Configuration</a:t>
            </a:r>
          </a:p>
        </p:txBody>
      </p:sp>
      <p:sp>
        <p:nvSpPr>
          <p:cNvPr id="38915" name="Rectangle 3"/>
          <p:cNvSpPr>
            <a:spLocks noGrp="1" noChangeArrowheads="1"/>
          </p:cNvSpPr>
          <p:nvPr>
            <p:ph idx="1"/>
          </p:nvPr>
        </p:nvSpPr>
        <p:spPr/>
        <p:txBody>
          <a:bodyPr/>
          <a:lstStyle/>
          <a:p>
            <a:pPr eaLnBrk="1" hangingPunct="1">
              <a:buFont typeface="Monotype Sorts" pitchFamily="2" charset="2"/>
              <a:buChar char="l"/>
            </a:pPr>
            <a:r>
              <a:rPr lang="en-US" sz="2800" b="1" dirty="0"/>
              <a:t>Pentium Core2 or i7+ class processor</a:t>
            </a:r>
          </a:p>
          <a:p>
            <a:pPr eaLnBrk="1" hangingPunct="1">
              <a:buFont typeface="Monotype Sorts" pitchFamily="2" charset="2"/>
              <a:buChar char="l"/>
            </a:pPr>
            <a:r>
              <a:rPr lang="en-US" sz="2800" b="1" dirty="0"/>
              <a:t>32+ GB RAM</a:t>
            </a:r>
          </a:p>
          <a:p>
            <a:pPr eaLnBrk="1" hangingPunct="1">
              <a:buFont typeface="Monotype Sorts" pitchFamily="2" charset="2"/>
              <a:buChar char="l"/>
            </a:pPr>
            <a:r>
              <a:rPr lang="en-US" sz="2800" b="1" dirty="0"/>
              <a:t>250 GB Hard drive space dedicated to PRISM</a:t>
            </a:r>
          </a:p>
          <a:p>
            <a:pPr eaLnBrk="1" hangingPunct="1">
              <a:buFont typeface="Monotype Sorts" pitchFamily="2" charset="2"/>
              <a:buChar char="l"/>
            </a:pPr>
            <a:r>
              <a:rPr lang="en-US" sz="2800" b="1" dirty="0"/>
              <a:t>64 Bit Network Operating System</a:t>
            </a:r>
          </a:p>
          <a:p>
            <a:pPr eaLnBrk="1" hangingPunct="1">
              <a:buFont typeface="Monotype Sorts" pitchFamily="2" charset="2"/>
              <a:buChar char="l"/>
            </a:pPr>
            <a:r>
              <a:rPr lang="en-US" sz="2800" b="1" dirty="0"/>
              <a:t>Backup system and software</a:t>
            </a:r>
          </a:p>
          <a:p>
            <a:pPr eaLnBrk="1" hangingPunct="1">
              <a:buFont typeface="Monotype Sorts" pitchFamily="2" charset="2"/>
              <a:buChar char="l"/>
            </a:pPr>
            <a:r>
              <a:rPr lang="en-US" sz="2800" b="1" dirty="0"/>
              <a:t>Battery backup power supply</a:t>
            </a:r>
          </a:p>
          <a:p>
            <a:pPr eaLnBrk="1" hangingPunct="1">
              <a:buFont typeface="Monotype Sorts" pitchFamily="2" charset="2"/>
              <a:buChar char="l"/>
            </a:pPr>
            <a:r>
              <a:rPr lang="en-US" sz="2800" b="1" dirty="0"/>
              <a:t>100 Mbps Ethernet or higher wired or wireless</a:t>
            </a:r>
          </a:p>
          <a:p>
            <a:pPr eaLnBrk="1" hangingPunct="1">
              <a:buFont typeface="Monotype Sorts" pitchFamily="2" charset="2"/>
              <a:buChar char="l"/>
            </a:pPr>
            <a:r>
              <a:rPr lang="en-US" sz="2800" b="1" dirty="0"/>
              <a:t>Hubs, switches, routers and cable system</a:t>
            </a:r>
          </a:p>
        </p:txBody>
      </p:sp>
    </p:spTree>
  </p:cSld>
  <p:clrMapOvr>
    <a:masterClrMapping/>
  </p:clrMapOvr>
  <p:transition spd="med">
    <p:dissolve/>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533400"/>
            <a:ext cx="7772400" cy="1752600"/>
          </a:xfrm>
        </p:spPr>
        <p:txBody>
          <a:bodyPr rtlCol="0">
            <a:normAutofit fontScale="90000"/>
          </a:bodyPr>
          <a:lstStyle/>
          <a:p>
            <a:pPr eaLnBrk="1" fontAlgn="auto" hangingPunct="1">
              <a:spcAft>
                <a:spcPts val="0"/>
              </a:spcAft>
              <a:defRPr/>
            </a:pPr>
            <a:r>
              <a:rPr lang="en-US" dirty="0"/>
              <a:t>PRISM</a:t>
            </a:r>
            <a:br>
              <a:rPr lang="en-US" dirty="0"/>
            </a:br>
            <a:r>
              <a:rPr lang="en-US" dirty="0"/>
              <a:t>Computerized Inventory</a:t>
            </a:r>
            <a:br>
              <a:rPr lang="en-US" dirty="0"/>
            </a:br>
            <a:r>
              <a:rPr lang="en-US" dirty="0"/>
              <a:t>Management System</a:t>
            </a:r>
          </a:p>
        </p:txBody>
      </p:sp>
      <p:sp>
        <p:nvSpPr>
          <p:cNvPr id="80899" name="Rectangle 3"/>
          <p:cNvSpPr>
            <a:spLocks noGrp="1" noChangeArrowheads="1"/>
          </p:cNvSpPr>
          <p:nvPr>
            <p:ph type="subTitle" idx="1"/>
          </p:nvPr>
        </p:nvSpPr>
        <p:spPr>
          <a:xfrm>
            <a:off x="1371600" y="3276600"/>
            <a:ext cx="6400800" cy="1752600"/>
          </a:xfrm>
        </p:spPr>
        <p:txBody>
          <a:bodyPr rtlCol="0">
            <a:normAutofit/>
          </a:bodyPr>
          <a:lstStyle/>
          <a:p>
            <a:pPr eaLnBrk="1" fontAlgn="auto" hangingPunct="1">
              <a:spcAft>
                <a:spcPts val="0"/>
              </a:spcAft>
              <a:buFont typeface="Arial" pitchFamily="34" charset="0"/>
              <a:buNone/>
              <a:defRPr/>
            </a:pPr>
            <a:r>
              <a:rPr lang="en-US" sz="4800" i="1" dirty="0"/>
              <a:t>Integrated Reporting Charting &amp; Analysis</a:t>
            </a:r>
          </a:p>
        </p:txBody>
      </p:sp>
    </p:spTree>
  </p:cSld>
  <p:clrMapOvr>
    <a:overrideClrMapping bg1="dk2" tx1="lt1" bg2="dk1"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Content Placeholder 3" descr="prism_multicolor.jpg"/>
          <p:cNvPicPr>
            <a:picLocks noGrp="1" noChangeAspect="1"/>
          </p:cNvPicPr>
          <p:nvPr>
            <p:ph idx="1"/>
          </p:nvPr>
        </p:nvPicPr>
        <p:blipFill>
          <a:blip r:embed="rId2" cstate="print"/>
          <a:srcRect/>
          <a:stretch>
            <a:fillRect/>
          </a:stretch>
        </p:blipFill>
        <p:spPr>
          <a:xfrm>
            <a:off x="838200" y="2286000"/>
            <a:ext cx="7391400" cy="3846513"/>
          </a:xfrm>
        </p:spPr>
      </p:pic>
      <p:sp>
        <p:nvSpPr>
          <p:cNvPr id="2" name="Title 1"/>
          <p:cNvSpPr>
            <a:spLocks noGrp="1"/>
          </p:cNvSpPr>
          <p:nvPr>
            <p:ph type="title"/>
          </p:nvPr>
        </p:nvSpPr>
        <p:spPr>
          <a:xfrm>
            <a:off x="304800" y="685800"/>
            <a:ext cx="8610600" cy="1143000"/>
          </a:xfrm>
        </p:spPr>
        <p:txBody>
          <a:bodyPr rtlCol="0">
            <a:noAutofit/>
          </a:bodyPr>
          <a:lstStyle/>
          <a:p>
            <a:pPr eaLnBrk="1" fontAlgn="auto" hangingPunct="1">
              <a:spcAft>
                <a:spcPts val="0"/>
              </a:spcAft>
              <a:defRPr/>
            </a:pPr>
            <a:r>
              <a:rPr lang="en-US" sz="4800" b="1" i="1" dirty="0">
                <a:solidFill>
                  <a:schemeClr val="accent5">
                    <a:lumMod val="75000"/>
                  </a:schemeClr>
                </a:solidFill>
                <a:latin typeface="Arial" pitchFamily="34" charset="0"/>
                <a:cs typeface="Arial" pitchFamily="34" charset="0"/>
              </a:rPr>
              <a:t>PRISM Prediction Reporting</a:t>
            </a:r>
            <a:br>
              <a:rPr lang="en-US" sz="4800" b="1" i="1" dirty="0">
                <a:solidFill>
                  <a:schemeClr val="accent5">
                    <a:lumMod val="75000"/>
                  </a:schemeClr>
                </a:solidFill>
                <a:latin typeface="Arial" pitchFamily="34" charset="0"/>
                <a:cs typeface="Arial" pitchFamily="34" charset="0"/>
              </a:rPr>
            </a:br>
            <a:r>
              <a:rPr lang="en-US" sz="4800" b="1" i="1" dirty="0">
                <a:solidFill>
                  <a:schemeClr val="accent5">
                    <a:lumMod val="75000"/>
                  </a:schemeClr>
                </a:solidFill>
                <a:latin typeface="Arial" pitchFamily="34" charset="0"/>
                <a:cs typeface="Arial" pitchFamily="34" charset="0"/>
              </a:rPr>
              <a:t>Inventory System Manager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533400"/>
            <a:ext cx="7772400" cy="1752600"/>
          </a:xfrm>
        </p:spPr>
        <p:txBody>
          <a:bodyPr rtlCol="0">
            <a:normAutofit fontScale="90000"/>
          </a:bodyPr>
          <a:lstStyle/>
          <a:p>
            <a:pPr eaLnBrk="1" fontAlgn="auto" hangingPunct="1">
              <a:spcAft>
                <a:spcPts val="0"/>
              </a:spcAft>
              <a:defRPr/>
            </a:pPr>
            <a:r>
              <a:rPr lang="en-US" dirty="0"/>
              <a:t>PRISM</a:t>
            </a:r>
            <a:br>
              <a:rPr lang="en-US" dirty="0"/>
            </a:br>
            <a:r>
              <a:rPr lang="en-US" dirty="0"/>
              <a:t>Computerized Inventory</a:t>
            </a:r>
            <a:br>
              <a:rPr lang="en-US" dirty="0"/>
            </a:br>
            <a:r>
              <a:rPr lang="en-US" dirty="0"/>
              <a:t>Management System</a:t>
            </a:r>
          </a:p>
        </p:txBody>
      </p:sp>
      <p:sp>
        <p:nvSpPr>
          <p:cNvPr id="23555" name="Rectangle 3"/>
          <p:cNvSpPr>
            <a:spLocks noGrp="1" noChangeArrowheads="1"/>
          </p:cNvSpPr>
          <p:nvPr>
            <p:ph type="subTitle" idx="1"/>
          </p:nvPr>
        </p:nvSpPr>
        <p:spPr>
          <a:xfrm>
            <a:off x="1371600" y="3276600"/>
            <a:ext cx="6400800" cy="1752600"/>
          </a:xfrm>
        </p:spPr>
        <p:txBody>
          <a:bodyPr rtlCol="0">
            <a:normAutofit/>
          </a:bodyPr>
          <a:lstStyle/>
          <a:p>
            <a:pPr eaLnBrk="1" fontAlgn="auto" hangingPunct="1">
              <a:spcAft>
                <a:spcPts val="0"/>
              </a:spcAft>
              <a:buFont typeface="Arial" pitchFamily="34" charset="0"/>
              <a:buNone/>
              <a:defRPr/>
            </a:pPr>
            <a:r>
              <a:rPr lang="en-US" sz="4800" i="1"/>
              <a:t>Sales Forecasting</a:t>
            </a:r>
          </a:p>
        </p:txBody>
      </p:sp>
    </p:spTree>
  </p:cSld>
  <p:clrMapOvr>
    <a:overrideClrMapping bg1="dk2" tx1="lt1" bg2="dk1"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noFill/>
        </p:spPr>
        <p:txBody>
          <a:bodyPr/>
          <a:lstStyle/>
          <a:p>
            <a:pPr eaLnBrk="1" hangingPunct="1"/>
            <a:r>
              <a:rPr lang="en-US" sz="3600"/>
              <a:t>What is Sales Forecasting?</a:t>
            </a:r>
          </a:p>
        </p:txBody>
      </p:sp>
      <p:sp>
        <p:nvSpPr>
          <p:cNvPr id="24579" name="Rectangle 3"/>
          <p:cNvSpPr>
            <a:spLocks noGrp="1" noChangeArrowheads="1"/>
          </p:cNvSpPr>
          <p:nvPr>
            <p:ph idx="1"/>
          </p:nvPr>
        </p:nvSpPr>
        <p:spPr/>
        <p:txBody>
          <a:bodyPr/>
          <a:lstStyle/>
          <a:p>
            <a:pPr eaLnBrk="1" hangingPunct="1">
              <a:buFont typeface="Monotype Sorts" pitchFamily="2" charset="2"/>
              <a:buChar char="l"/>
            </a:pPr>
            <a:r>
              <a:rPr lang="en-US" sz="2400" b="1"/>
              <a:t>Process to accurately predict future sales.</a:t>
            </a:r>
          </a:p>
          <a:p>
            <a:pPr eaLnBrk="1" hangingPunct="1">
              <a:buFont typeface="Monotype Sorts" pitchFamily="2" charset="2"/>
              <a:buChar char="l"/>
            </a:pPr>
            <a:r>
              <a:rPr lang="en-US" sz="2400" b="1"/>
              <a:t>Use past historical sales data.</a:t>
            </a:r>
          </a:p>
          <a:p>
            <a:pPr eaLnBrk="1" hangingPunct="1">
              <a:buFont typeface="Monotype Sorts" pitchFamily="2" charset="2"/>
              <a:buChar char="l"/>
            </a:pPr>
            <a:r>
              <a:rPr lang="en-US" sz="2400" b="1"/>
              <a:t>Use information about the future</a:t>
            </a:r>
          </a:p>
          <a:p>
            <a:pPr lvl="1" eaLnBrk="1" hangingPunct="1">
              <a:buFont typeface="Monotype Sorts" pitchFamily="2" charset="2"/>
              <a:buChar char="4"/>
            </a:pPr>
            <a:r>
              <a:rPr lang="en-US" sz="1800" b="1"/>
              <a:t>Weather</a:t>
            </a:r>
          </a:p>
          <a:p>
            <a:pPr lvl="1" eaLnBrk="1" hangingPunct="1">
              <a:buFont typeface="Monotype Sorts" pitchFamily="2" charset="2"/>
              <a:buChar char="4"/>
            </a:pPr>
            <a:r>
              <a:rPr lang="en-US" sz="1800" b="1"/>
              <a:t>Promotions</a:t>
            </a:r>
          </a:p>
          <a:p>
            <a:pPr lvl="1" eaLnBrk="1" hangingPunct="1">
              <a:buFont typeface="Monotype Sorts" pitchFamily="2" charset="2"/>
              <a:buChar char="4"/>
            </a:pPr>
            <a:r>
              <a:rPr lang="en-US" sz="1800" b="1"/>
              <a:t>Seasonality</a:t>
            </a:r>
          </a:p>
          <a:p>
            <a:pPr lvl="1" eaLnBrk="1" hangingPunct="1">
              <a:buFont typeface="Monotype Sorts" pitchFamily="2" charset="2"/>
              <a:buChar char="4"/>
            </a:pPr>
            <a:r>
              <a:rPr lang="en-US" sz="1800" b="1"/>
              <a:t>Price and other factors</a:t>
            </a:r>
            <a:endParaRPr lang="en-US" sz="2400" b="1"/>
          </a:p>
          <a:p>
            <a:pPr eaLnBrk="1" hangingPunct="1">
              <a:buFont typeface="Monotype Sorts" pitchFamily="2" charset="2"/>
              <a:buChar char="l"/>
            </a:pPr>
            <a:r>
              <a:rPr lang="en-US" sz="2400" b="1"/>
              <a:t>Use statistical methods.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4579">
                                            <p:txEl>
                                              <p:pRg st="0" end="0"/>
                                            </p:txEl>
                                          </p:spTgt>
                                        </p:tgtEl>
                                        <p:attrNameLst>
                                          <p:attrName>style.visibility</p:attrName>
                                        </p:attrNameLst>
                                      </p:cBhvr>
                                      <p:to>
                                        <p:strVal val="visible"/>
                                      </p:to>
                                    </p:set>
                                    <p:anim to="" calcmode="lin" valueType="num">
                                      <p:cBhvr>
                                        <p:cTn id="7" dur="1" fill="hold"/>
                                        <p:tgtEl>
                                          <p:spTgt spid="2457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4579">
                                            <p:txEl>
                                              <p:pRg st="1" end="1"/>
                                            </p:txEl>
                                          </p:spTgt>
                                        </p:tgtEl>
                                        <p:attrNameLst>
                                          <p:attrName>style.visibility</p:attrName>
                                        </p:attrNameLst>
                                      </p:cBhvr>
                                      <p:to>
                                        <p:strVal val="visible"/>
                                      </p:to>
                                    </p:set>
                                    <p:anim to="" calcmode="lin" valueType="num">
                                      <p:cBhvr>
                                        <p:cTn id="12" dur="1" fill="hold"/>
                                        <p:tgtEl>
                                          <p:spTgt spid="2457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4579">
                                            <p:txEl>
                                              <p:pRg st="2" end="2"/>
                                            </p:txEl>
                                          </p:spTgt>
                                        </p:tgtEl>
                                        <p:attrNameLst>
                                          <p:attrName>style.visibility</p:attrName>
                                        </p:attrNameLst>
                                      </p:cBhvr>
                                      <p:to>
                                        <p:strVal val="visible"/>
                                      </p:to>
                                    </p:set>
                                    <p:anim to="" calcmode="lin" valueType="num">
                                      <p:cBhvr>
                                        <p:cTn id="17" dur="1" fill="hold"/>
                                        <p:tgtEl>
                                          <p:spTgt spid="24579">
                                            <p:txEl>
                                              <p:pRg st="2" end="2"/>
                                            </p:txEl>
                                          </p:spTgt>
                                        </p:tgtEl>
                                        <p:attrNameLst>
                                          <p:attrName/>
                                        </p:attrNameLst>
                                      </p:cBhvr>
                                    </p:anim>
                                  </p:childTnLst>
                                </p:cTn>
                              </p:par>
                              <p:par>
                                <p:cTn id="18" presetID="24" presetClass="entr" presetSubtype="0" fill="hold" grpId="0" nodeType="withEffect">
                                  <p:stCondLst>
                                    <p:cond delay="0"/>
                                  </p:stCondLst>
                                  <p:childTnLst>
                                    <p:set>
                                      <p:cBhvr>
                                        <p:cTn id="19" dur="1" fill="hold">
                                          <p:stCondLst>
                                            <p:cond delay="499"/>
                                          </p:stCondLst>
                                        </p:cTn>
                                        <p:tgtEl>
                                          <p:spTgt spid="24579">
                                            <p:txEl>
                                              <p:pRg st="3" end="3"/>
                                            </p:txEl>
                                          </p:spTgt>
                                        </p:tgtEl>
                                        <p:attrNameLst>
                                          <p:attrName>style.visibility</p:attrName>
                                        </p:attrNameLst>
                                      </p:cBhvr>
                                      <p:to>
                                        <p:strVal val="visible"/>
                                      </p:to>
                                    </p:set>
                                    <p:anim to="" calcmode="lin" valueType="num">
                                      <p:cBhvr>
                                        <p:cTn id="20" dur="1" fill="hold"/>
                                        <p:tgtEl>
                                          <p:spTgt spid="24579">
                                            <p:txEl>
                                              <p:pRg st="3" end="3"/>
                                            </p:txEl>
                                          </p:spTgt>
                                        </p:tgtEl>
                                        <p:attrNameLst>
                                          <p:attrName/>
                                        </p:attrNameLst>
                                      </p:cBhvr>
                                    </p:anim>
                                  </p:childTnLst>
                                </p:cTn>
                              </p:par>
                              <p:par>
                                <p:cTn id="21" presetID="24" presetClass="entr" presetSubtype="0" fill="hold" grpId="0" nodeType="withEffect">
                                  <p:stCondLst>
                                    <p:cond delay="0"/>
                                  </p:stCondLst>
                                  <p:childTnLst>
                                    <p:set>
                                      <p:cBhvr>
                                        <p:cTn id="22" dur="1" fill="hold">
                                          <p:stCondLst>
                                            <p:cond delay="499"/>
                                          </p:stCondLst>
                                        </p:cTn>
                                        <p:tgtEl>
                                          <p:spTgt spid="24579">
                                            <p:txEl>
                                              <p:pRg st="4" end="4"/>
                                            </p:txEl>
                                          </p:spTgt>
                                        </p:tgtEl>
                                        <p:attrNameLst>
                                          <p:attrName>style.visibility</p:attrName>
                                        </p:attrNameLst>
                                      </p:cBhvr>
                                      <p:to>
                                        <p:strVal val="visible"/>
                                      </p:to>
                                    </p:set>
                                    <p:anim to="" calcmode="lin" valueType="num">
                                      <p:cBhvr>
                                        <p:cTn id="23" dur="1" fill="hold"/>
                                        <p:tgtEl>
                                          <p:spTgt spid="24579">
                                            <p:txEl>
                                              <p:pRg st="4" end="4"/>
                                            </p:txEl>
                                          </p:spTgt>
                                        </p:tgtEl>
                                        <p:attrNameLst>
                                          <p:attrName/>
                                        </p:attrNameLst>
                                      </p:cBhvr>
                                    </p:anim>
                                  </p:childTnLst>
                                </p:cTn>
                              </p:par>
                              <p:par>
                                <p:cTn id="24" presetID="24" presetClass="entr" presetSubtype="0" fill="hold" grpId="0" nodeType="withEffect">
                                  <p:stCondLst>
                                    <p:cond delay="0"/>
                                  </p:stCondLst>
                                  <p:childTnLst>
                                    <p:set>
                                      <p:cBhvr>
                                        <p:cTn id="25" dur="1" fill="hold">
                                          <p:stCondLst>
                                            <p:cond delay="499"/>
                                          </p:stCondLst>
                                        </p:cTn>
                                        <p:tgtEl>
                                          <p:spTgt spid="24579">
                                            <p:txEl>
                                              <p:pRg st="5" end="5"/>
                                            </p:txEl>
                                          </p:spTgt>
                                        </p:tgtEl>
                                        <p:attrNameLst>
                                          <p:attrName>style.visibility</p:attrName>
                                        </p:attrNameLst>
                                      </p:cBhvr>
                                      <p:to>
                                        <p:strVal val="visible"/>
                                      </p:to>
                                    </p:set>
                                    <p:anim to="" calcmode="lin" valueType="num">
                                      <p:cBhvr>
                                        <p:cTn id="26" dur="1" fill="hold"/>
                                        <p:tgtEl>
                                          <p:spTgt spid="24579">
                                            <p:txEl>
                                              <p:pRg st="5" end="5"/>
                                            </p:txEl>
                                          </p:spTgt>
                                        </p:tgtEl>
                                        <p:attrNameLst>
                                          <p:attrName/>
                                        </p:attrNameLst>
                                      </p:cBhvr>
                                    </p:anim>
                                  </p:childTnLst>
                                </p:cTn>
                              </p:par>
                              <p:par>
                                <p:cTn id="27" presetID="24" presetClass="entr" presetSubtype="0" fill="hold" grpId="0" nodeType="withEffect">
                                  <p:stCondLst>
                                    <p:cond delay="0"/>
                                  </p:stCondLst>
                                  <p:childTnLst>
                                    <p:set>
                                      <p:cBhvr>
                                        <p:cTn id="28" dur="1" fill="hold">
                                          <p:stCondLst>
                                            <p:cond delay="499"/>
                                          </p:stCondLst>
                                        </p:cTn>
                                        <p:tgtEl>
                                          <p:spTgt spid="24579">
                                            <p:txEl>
                                              <p:pRg st="6" end="6"/>
                                            </p:txEl>
                                          </p:spTgt>
                                        </p:tgtEl>
                                        <p:attrNameLst>
                                          <p:attrName>style.visibility</p:attrName>
                                        </p:attrNameLst>
                                      </p:cBhvr>
                                      <p:to>
                                        <p:strVal val="visible"/>
                                      </p:to>
                                    </p:set>
                                    <p:anim to="" calcmode="lin" valueType="num">
                                      <p:cBhvr>
                                        <p:cTn id="29" dur="1" fill="hold"/>
                                        <p:tgtEl>
                                          <p:spTgt spid="24579">
                                            <p:txEl>
                                              <p:pRg st="6" end="6"/>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499"/>
                                          </p:stCondLst>
                                        </p:cTn>
                                        <p:tgtEl>
                                          <p:spTgt spid="24579">
                                            <p:txEl>
                                              <p:pRg st="7" end="7"/>
                                            </p:txEl>
                                          </p:spTgt>
                                        </p:tgtEl>
                                        <p:attrNameLst>
                                          <p:attrName>style.visibility</p:attrName>
                                        </p:attrNameLst>
                                      </p:cBhvr>
                                      <p:to>
                                        <p:strVal val="visible"/>
                                      </p:to>
                                    </p:set>
                                    <p:anim to="" calcmode="lin" valueType="num">
                                      <p:cBhvr>
                                        <p:cTn id="34" dur="1" fill="hold"/>
                                        <p:tgtEl>
                                          <p:spTgt spid="24579">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noFill/>
        </p:spPr>
        <p:txBody>
          <a:bodyPr/>
          <a:lstStyle/>
          <a:p>
            <a:pPr eaLnBrk="1" hangingPunct="1"/>
            <a:r>
              <a:rPr lang="en-US" sz="3600"/>
              <a:t>$ Why is Forecasting Important? $</a:t>
            </a:r>
          </a:p>
        </p:txBody>
      </p:sp>
      <p:sp>
        <p:nvSpPr>
          <p:cNvPr id="25603" name="Rectangle 3"/>
          <p:cNvSpPr>
            <a:spLocks noGrp="1" noChangeArrowheads="1"/>
          </p:cNvSpPr>
          <p:nvPr>
            <p:ph idx="1"/>
          </p:nvPr>
        </p:nvSpPr>
        <p:spPr/>
        <p:txBody>
          <a:bodyPr/>
          <a:lstStyle/>
          <a:p>
            <a:pPr eaLnBrk="1" hangingPunct="1">
              <a:buFont typeface="Monotype Sorts" pitchFamily="2" charset="2"/>
              <a:buChar char="L"/>
            </a:pPr>
            <a:r>
              <a:rPr lang="en-US" sz="2400" b="1"/>
              <a:t>Improves customer service.</a:t>
            </a:r>
          </a:p>
          <a:p>
            <a:pPr eaLnBrk="1" hangingPunct="1">
              <a:buFont typeface="Monotype Sorts" pitchFamily="2" charset="2"/>
              <a:buChar char="L"/>
            </a:pPr>
            <a:r>
              <a:rPr lang="en-US" sz="2400" b="1"/>
              <a:t>Lower operating cost.</a:t>
            </a:r>
          </a:p>
          <a:p>
            <a:pPr eaLnBrk="1" hangingPunct="1">
              <a:buFont typeface="Monotype Sorts" pitchFamily="2" charset="2"/>
              <a:buChar char="L"/>
            </a:pPr>
            <a:r>
              <a:rPr lang="en-US" sz="2400" b="1"/>
              <a:t>Allows optimization of the supply chain.</a:t>
            </a:r>
          </a:p>
          <a:p>
            <a:pPr eaLnBrk="1" hangingPunct="1">
              <a:buFont typeface="Monotype Sorts" pitchFamily="2" charset="2"/>
              <a:buChar char="L"/>
            </a:pPr>
            <a:r>
              <a:rPr lang="en-US" sz="2400" b="1"/>
              <a:t>Cannot optimize production or distribution without an accurate sales forecast.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anim to="" calcmode="lin" valueType="num">
                                      <p:cBhvr>
                                        <p:cTn id="7" dur="1" fill="hold"/>
                                        <p:tgtEl>
                                          <p:spTgt spid="2560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5603">
                                            <p:txEl>
                                              <p:pRg st="1" end="1"/>
                                            </p:txEl>
                                          </p:spTgt>
                                        </p:tgtEl>
                                        <p:attrNameLst>
                                          <p:attrName>style.visibility</p:attrName>
                                        </p:attrNameLst>
                                      </p:cBhvr>
                                      <p:to>
                                        <p:strVal val="visible"/>
                                      </p:to>
                                    </p:set>
                                    <p:anim to="" calcmode="lin" valueType="num">
                                      <p:cBhvr>
                                        <p:cTn id="12" dur="1" fill="hold"/>
                                        <p:tgtEl>
                                          <p:spTgt spid="2560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5603">
                                            <p:txEl>
                                              <p:pRg st="2" end="2"/>
                                            </p:txEl>
                                          </p:spTgt>
                                        </p:tgtEl>
                                        <p:attrNameLst>
                                          <p:attrName>style.visibility</p:attrName>
                                        </p:attrNameLst>
                                      </p:cBhvr>
                                      <p:to>
                                        <p:strVal val="visible"/>
                                      </p:to>
                                    </p:set>
                                    <p:anim to="" calcmode="lin" valueType="num">
                                      <p:cBhvr>
                                        <p:cTn id="17" dur="1" fill="hold"/>
                                        <p:tgtEl>
                                          <p:spTgt spid="2560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25603">
                                            <p:txEl>
                                              <p:pRg st="3" end="3"/>
                                            </p:txEl>
                                          </p:spTgt>
                                        </p:tgtEl>
                                        <p:attrNameLst>
                                          <p:attrName>style.visibility</p:attrName>
                                        </p:attrNameLst>
                                      </p:cBhvr>
                                      <p:to>
                                        <p:strVal val="visible"/>
                                      </p:to>
                                    </p:set>
                                    <p:anim to="" calcmode="lin" valueType="num">
                                      <p:cBhvr>
                                        <p:cTn id="22" dur="1" fill="hold"/>
                                        <p:tgtEl>
                                          <p:spTgt spid="2560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t>Accurate Forecasting Benefit: </a:t>
            </a:r>
            <a:br>
              <a:rPr lang="en-US"/>
            </a:br>
            <a:r>
              <a:rPr lang="en-US" i="1" u="sng"/>
              <a:t>Less Out-of-Stocks</a:t>
            </a:r>
          </a:p>
        </p:txBody>
      </p:sp>
      <p:sp>
        <p:nvSpPr>
          <p:cNvPr id="26627" name="Rectangle 3"/>
          <p:cNvSpPr>
            <a:spLocks noGrp="1" noChangeArrowheads="1"/>
          </p:cNvSpPr>
          <p:nvPr>
            <p:ph idx="1"/>
          </p:nvPr>
        </p:nvSpPr>
        <p:spPr/>
        <p:txBody>
          <a:bodyPr/>
          <a:lstStyle/>
          <a:p>
            <a:pPr eaLnBrk="1" hangingPunct="1">
              <a:buFont typeface="Monotype Sorts" pitchFamily="2" charset="2"/>
              <a:buChar char="l"/>
            </a:pPr>
            <a:r>
              <a:rPr lang="en-US"/>
              <a:t>Improved customer service.</a:t>
            </a:r>
          </a:p>
          <a:p>
            <a:pPr lvl="2" eaLnBrk="1" hangingPunct="1"/>
            <a:r>
              <a:rPr lang="en-US"/>
              <a:t>Right product.</a:t>
            </a:r>
          </a:p>
          <a:p>
            <a:pPr lvl="2" eaLnBrk="1" hangingPunct="1"/>
            <a:r>
              <a:rPr lang="en-US"/>
              <a:t>Right place.</a:t>
            </a:r>
          </a:p>
          <a:p>
            <a:pPr lvl="2" eaLnBrk="1" hangingPunct="1"/>
            <a:r>
              <a:rPr lang="en-US"/>
              <a:t>Right time.</a:t>
            </a:r>
          </a:p>
          <a:p>
            <a:pPr lvl="2" eaLnBrk="1" hangingPunct="1"/>
            <a:r>
              <a:rPr lang="en-US"/>
              <a:t>Right quantity.</a:t>
            </a:r>
          </a:p>
          <a:p>
            <a:pPr eaLnBrk="1" hangingPunct="1">
              <a:buFont typeface="Monotype Sorts" pitchFamily="2" charset="2"/>
              <a:buChar char="l"/>
            </a:pPr>
            <a:r>
              <a:rPr lang="en-US"/>
              <a:t>Increased sales.</a:t>
            </a:r>
          </a:p>
          <a:p>
            <a:pPr eaLnBrk="1" hangingPunct="1">
              <a:buFont typeface="Monotype Sorts" pitchFamily="2" charset="2"/>
              <a:buChar char="l"/>
            </a:pPr>
            <a:r>
              <a:rPr lang="en-US"/>
              <a:t>Helps bottler achieve increased growth.</a:t>
            </a:r>
          </a:p>
        </p:txBody>
      </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499"/>
                                          </p:stCondLst>
                                        </p:cTn>
                                        <p:tgtEl>
                                          <p:spTgt spid="26627">
                                            <p:txEl>
                                              <p:pRg st="1" end="1"/>
                                            </p:txEl>
                                          </p:spTgt>
                                        </p:tgtEl>
                                        <p:attrNameLst>
                                          <p:attrName>style.visibility</p:attrName>
                                        </p:attrNameLst>
                                      </p:cBhvr>
                                      <p:to>
                                        <p:strVal val="visible"/>
                                      </p:to>
                                    </p:set>
                                    <p:anim to="" calcmode="lin" valueType="num">
                                      <p:cBhvr>
                                        <p:cTn id="10" dur="1" fill="hold"/>
                                        <p:tgtEl>
                                          <p:spTgt spid="26627">
                                            <p:txEl>
                                              <p:pRg st="1" end="1"/>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499"/>
                                          </p:stCondLst>
                                        </p:cTn>
                                        <p:tgtEl>
                                          <p:spTgt spid="26627">
                                            <p:txEl>
                                              <p:pRg st="2" end="2"/>
                                            </p:txEl>
                                          </p:spTgt>
                                        </p:tgtEl>
                                        <p:attrNameLst>
                                          <p:attrName>style.visibility</p:attrName>
                                        </p:attrNameLst>
                                      </p:cBhvr>
                                      <p:to>
                                        <p:strVal val="visible"/>
                                      </p:to>
                                    </p:set>
                                    <p:anim to="" calcmode="lin" valueType="num">
                                      <p:cBhvr>
                                        <p:cTn id="13" dur="1" fill="hold"/>
                                        <p:tgtEl>
                                          <p:spTgt spid="26627">
                                            <p:txEl>
                                              <p:pRg st="2" end="2"/>
                                            </p:txEl>
                                          </p:spTgt>
                                        </p:tgtEl>
                                        <p:attrNameLst>
                                          <p:attrName/>
                                        </p:attrNameLst>
                                      </p:cBhvr>
                                    </p:anim>
                                  </p:childTnLst>
                                </p:cTn>
                              </p:par>
                              <p:par>
                                <p:cTn id="14" presetID="24" presetClass="entr" presetSubtype="0" fill="hold" grpId="0" nodeType="withEffect">
                                  <p:stCondLst>
                                    <p:cond delay="0"/>
                                  </p:stCondLst>
                                  <p:childTnLst>
                                    <p:set>
                                      <p:cBhvr>
                                        <p:cTn id="15" dur="1" fill="hold">
                                          <p:stCondLst>
                                            <p:cond delay="499"/>
                                          </p:stCondLst>
                                        </p:cTn>
                                        <p:tgtEl>
                                          <p:spTgt spid="26627">
                                            <p:txEl>
                                              <p:pRg st="3" end="3"/>
                                            </p:txEl>
                                          </p:spTgt>
                                        </p:tgtEl>
                                        <p:attrNameLst>
                                          <p:attrName>style.visibility</p:attrName>
                                        </p:attrNameLst>
                                      </p:cBhvr>
                                      <p:to>
                                        <p:strVal val="visible"/>
                                      </p:to>
                                    </p:set>
                                    <p:anim to="" calcmode="lin" valueType="num">
                                      <p:cBhvr>
                                        <p:cTn id="16" dur="1" fill="hold"/>
                                        <p:tgtEl>
                                          <p:spTgt spid="26627">
                                            <p:txEl>
                                              <p:pRg st="3" end="3"/>
                                            </p:txEl>
                                          </p:spTgt>
                                        </p:tgtEl>
                                        <p:attrNameLst>
                                          <p:attrName/>
                                        </p:attrNameLst>
                                      </p:cBhvr>
                                    </p:anim>
                                  </p:childTnLst>
                                </p:cTn>
                              </p:par>
                              <p:par>
                                <p:cTn id="17" presetID="24" presetClass="entr" presetSubtype="0" fill="hold" grpId="0" nodeType="withEffect">
                                  <p:stCondLst>
                                    <p:cond delay="0"/>
                                  </p:stCondLst>
                                  <p:childTnLst>
                                    <p:set>
                                      <p:cBhvr>
                                        <p:cTn id="18" dur="1" fill="hold">
                                          <p:stCondLst>
                                            <p:cond delay="499"/>
                                          </p:stCondLst>
                                        </p:cTn>
                                        <p:tgtEl>
                                          <p:spTgt spid="26627">
                                            <p:txEl>
                                              <p:pRg st="4" end="4"/>
                                            </p:txEl>
                                          </p:spTgt>
                                        </p:tgtEl>
                                        <p:attrNameLst>
                                          <p:attrName>style.visibility</p:attrName>
                                        </p:attrNameLst>
                                      </p:cBhvr>
                                      <p:to>
                                        <p:strVal val="visible"/>
                                      </p:to>
                                    </p:set>
                                    <p:anim to="" calcmode="lin" valueType="num">
                                      <p:cBhvr>
                                        <p:cTn id="19" dur="1" fill="hold"/>
                                        <p:tgtEl>
                                          <p:spTgt spid="26627">
                                            <p:txEl>
                                              <p:pRg st="4" end="4"/>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499"/>
                                          </p:stCondLst>
                                        </p:cTn>
                                        <p:tgtEl>
                                          <p:spTgt spid="26627">
                                            <p:txEl>
                                              <p:pRg st="5" end="5"/>
                                            </p:txEl>
                                          </p:spTgt>
                                        </p:tgtEl>
                                        <p:attrNameLst>
                                          <p:attrName>style.visibility</p:attrName>
                                        </p:attrNameLst>
                                      </p:cBhvr>
                                      <p:to>
                                        <p:strVal val="visible"/>
                                      </p:to>
                                    </p:set>
                                    <p:anim to="" calcmode="lin" valueType="num">
                                      <p:cBhvr>
                                        <p:cTn id="24" dur="1" fill="hold"/>
                                        <p:tgtEl>
                                          <p:spTgt spid="26627">
                                            <p:txEl>
                                              <p:pRg st="5" end="5"/>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499"/>
                                          </p:stCondLst>
                                        </p:cTn>
                                        <p:tgtEl>
                                          <p:spTgt spid="26627">
                                            <p:txEl>
                                              <p:pRg st="6" end="6"/>
                                            </p:txEl>
                                          </p:spTgt>
                                        </p:tgtEl>
                                        <p:attrNameLst>
                                          <p:attrName>style.visibility</p:attrName>
                                        </p:attrNameLst>
                                      </p:cBhvr>
                                      <p:to>
                                        <p:strVal val="visible"/>
                                      </p:to>
                                    </p:set>
                                    <p:anim to="" calcmode="lin" valueType="num">
                                      <p:cBhvr>
                                        <p:cTn id="29" dur="1" fill="hold"/>
                                        <p:tgtEl>
                                          <p:spTgt spid="26627">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t>Accurate Forecasting Benefit: </a:t>
            </a:r>
            <a:r>
              <a:rPr lang="en-US" i="1" u="sng"/>
              <a:t>Reduced Inventory</a:t>
            </a:r>
          </a:p>
        </p:txBody>
      </p:sp>
      <p:sp>
        <p:nvSpPr>
          <p:cNvPr id="27651" name="Rectangle 3"/>
          <p:cNvSpPr>
            <a:spLocks noGrp="1" noChangeArrowheads="1"/>
          </p:cNvSpPr>
          <p:nvPr>
            <p:ph idx="1"/>
          </p:nvPr>
        </p:nvSpPr>
        <p:spPr/>
        <p:txBody>
          <a:bodyPr/>
          <a:lstStyle/>
          <a:p>
            <a:pPr eaLnBrk="1" hangingPunct="1">
              <a:buFont typeface="Monotype Sorts" pitchFamily="2" charset="2"/>
              <a:buChar char="L"/>
            </a:pPr>
            <a:r>
              <a:rPr lang="en-US"/>
              <a:t>Do not need as much to cover large variance associated with inaccurate forecast.</a:t>
            </a:r>
          </a:p>
          <a:p>
            <a:pPr eaLnBrk="1" hangingPunct="1">
              <a:buFont typeface="Monotype Sorts" pitchFamily="2" charset="2"/>
              <a:buChar char="L"/>
            </a:pPr>
            <a:r>
              <a:rPr lang="en-US"/>
              <a:t>Less full goods / Finished product.</a:t>
            </a:r>
          </a:p>
          <a:p>
            <a:pPr eaLnBrk="1" hangingPunct="1">
              <a:buFont typeface="Monotype Sorts" pitchFamily="2" charset="2"/>
              <a:buChar char="L"/>
            </a:pPr>
            <a:r>
              <a:rPr lang="en-US"/>
              <a:t>Less raw, packaging &amp; ingredient materials.</a:t>
            </a:r>
          </a:p>
          <a:p>
            <a:pPr eaLnBrk="1" hangingPunct="1">
              <a:buFont typeface="Monotype Sorts" pitchFamily="2" charset="2"/>
              <a:buChar char="L"/>
            </a:pPr>
            <a:r>
              <a:rPr lang="en-US"/>
              <a:t>Inventory = $ Money. Do not tie up as much.</a:t>
            </a: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7651">
                                            <p:txEl>
                                              <p:pRg st="0" end="0"/>
                                            </p:txEl>
                                          </p:spTgt>
                                        </p:tgtEl>
                                        <p:attrNameLst>
                                          <p:attrName>style.visibility</p:attrName>
                                        </p:attrNameLst>
                                      </p:cBhvr>
                                      <p:to>
                                        <p:strVal val="visible"/>
                                      </p:to>
                                    </p:set>
                                    <p:anim to="" calcmode="lin" valueType="num">
                                      <p:cBhvr>
                                        <p:cTn id="7" dur="1" fill="hold"/>
                                        <p:tgtEl>
                                          <p:spTgt spid="2765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7651">
                                            <p:txEl>
                                              <p:pRg st="1" end="1"/>
                                            </p:txEl>
                                          </p:spTgt>
                                        </p:tgtEl>
                                        <p:attrNameLst>
                                          <p:attrName>style.visibility</p:attrName>
                                        </p:attrNameLst>
                                      </p:cBhvr>
                                      <p:to>
                                        <p:strVal val="visible"/>
                                      </p:to>
                                    </p:set>
                                    <p:anim to="" calcmode="lin" valueType="num">
                                      <p:cBhvr>
                                        <p:cTn id="12" dur="1" fill="hold"/>
                                        <p:tgtEl>
                                          <p:spTgt spid="2765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7651">
                                            <p:txEl>
                                              <p:pRg st="2" end="2"/>
                                            </p:txEl>
                                          </p:spTgt>
                                        </p:tgtEl>
                                        <p:attrNameLst>
                                          <p:attrName>style.visibility</p:attrName>
                                        </p:attrNameLst>
                                      </p:cBhvr>
                                      <p:to>
                                        <p:strVal val="visible"/>
                                      </p:to>
                                    </p:set>
                                    <p:anim to="" calcmode="lin" valueType="num">
                                      <p:cBhvr>
                                        <p:cTn id="17" dur="1" fill="hold"/>
                                        <p:tgtEl>
                                          <p:spTgt spid="27651">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27651">
                                            <p:txEl>
                                              <p:pRg st="3" end="3"/>
                                            </p:txEl>
                                          </p:spTgt>
                                        </p:tgtEl>
                                        <p:attrNameLst>
                                          <p:attrName>style.visibility</p:attrName>
                                        </p:attrNameLst>
                                      </p:cBhvr>
                                      <p:to>
                                        <p:strVal val="visible"/>
                                      </p:to>
                                    </p:set>
                                    <p:anim to="" calcmode="lin" valueType="num">
                                      <p:cBhvr>
                                        <p:cTn id="22" dur="1" fill="hold"/>
                                        <p:tgtEl>
                                          <p:spTgt spid="2765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t>Accurate Forecasting Benefit:</a:t>
            </a:r>
            <a:br>
              <a:rPr lang="en-US"/>
            </a:br>
            <a:r>
              <a:rPr lang="en-US" i="1" u="sng"/>
              <a:t>Less Product Spoilage</a:t>
            </a:r>
          </a:p>
        </p:txBody>
      </p:sp>
      <p:sp>
        <p:nvSpPr>
          <p:cNvPr id="28675" name="Rectangle 3"/>
          <p:cNvSpPr>
            <a:spLocks noGrp="1" noChangeArrowheads="1"/>
          </p:cNvSpPr>
          <p:nvPr>
            <p:ph idx="1"/>
          </p:nvPr>
        </p:nvSpPr>
        <p:spPr/>
        <p:txBody>
          <a:bodyPr/>
          <a:lstStyle/>
          <a:p>
            <a:pPr eaLnBrk="1" hangingPunct="1">
              <a:buFont typeface="Monotype Sorts" pitchFamily="2" charset="2"/>
              <a:buChar char="l"/>
            </a:pPr>
            <a:r>
              <a:rPr lang="en-US"/>
              <a:t>Excess inventory is reduced.</a:t>
            </a:r>
          </a:p>
          <a:p>
            <a:pPr eaLnBrk="1" hangingPunct="1">
              <a:buFont typeface="Monotype Sorts" pitchFamily="2" charset="2"/>
              <a:buChar char="l"/>
            </a:pPr>
            <a:r>
              <a:rPr lang="en-US"/>
              <a:t>Less product becomes out-of-date.</a:t>
            </a:r>
          </a:p>
          <a:p>
            <a:pPr eaLnBrk="1" hangingPunct="1">
              <a:buFont typeface="Monotype Sorts" pitchFamily="2" charset="2"/>
              <a:buChar char="l"/>
            </a:pPr>
            <a:r>
              <a:rPr lang="en-US"/>
              <a:t>Fresher, better tasting product for customer.</a:t>
            </a:r>
          </a:p>
          <a:p>
            <a:pPr eaLnBrk="1" hangingPunct="1">
              <a:buFont typeface="Monotype Sorts" pitchFamily="2" charset="2"/>
              <a:buChar char="l"/>
            </a:pPr>
            <a:r>
              <a:rPr lang="en-US"/>
              <a:t>Higher quality product.</a:t>
            </a:r>
          </a:p>
          <a:p>
            <a:pPr eaLnBrk="1" hangingPunct="1">
              <a:buFont typeface="Monotype Sorts" pitchFamily="2" charset="2"/>
              <a:buChar char="l"/>
            </a:pPr>
            <a:r>
              <a:rPr lang="en-US"/>
              <a:t>Easier to rotate minimal stock level                   in warehouse. </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8675">
                                            <p:txEl>
                                              <p:pRg st="0" end="0"/>
                                            </p:txEl>
                                          </p:spTgt>
                                        </p:tgtEl>
                                        <p:attrNameLst>
                                          <p:attrName>style.visibility</p:attrName>
                                        </p:attrNameLst>
                                      </p:cBhvr>
                                      <p:to>
                                        <p:strVal val="visible"/>
                                      </p:to>
                                    </p:set>
                                    <p:anim to="" calcmode="lin" valueType="num">
                                      <p:cBhvr>
                                        <p:cTn id="7" dur="1" fill="hold"/>
                                        <p:tgtEl>
                                          <p:spTgt spid="2867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8675">
                                            <p:txEl>
                                              <p:pRg st="1" end="1"/>
                                            </p:txEl>
                                          </p:spTgt>
                                        </p:tgtEl>
                                        <p:attrNameLst>
                                          <p:attrName>style.visibility</p:attrName>
                                        </p:attrNameLst>
                                      </p:cBhvr>
                                      <p:to>
                                        <p:strVal val="visible"/>
                                      </p:to>
                                    </p:set>
                                    <p:anim to="" calcmode="lin" valueType="num">
                                      <p:cBhvr>
                                        <p:cTn id="12" dur="1" fill="hold"/>
                                        <p:tgtEl>
                                          <p:spTgt spid="2867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8675">
                                            <p:txEl>
                                              <p:pRg st="2" end="2"/>
                                            </p:txEl>
                                          </p:spTgt>
                                        </p:tgtEl>
                                        <p:attrNameLst>
                                          <p:attrName>style.visibility</p:attrName>
                                        </p:attrNameLst>
                                      </p:cBhvr>
                                      <p:to>
                                        <p:strVal val="visible"/>
                                      </p:to>
                                    </p:set>
                                    <p:anim to="" calcmode="lin" valueType="num">
                                      <p:cBhvr>
                                        <p:cTn id="17" dur="1" fill="hold"/>
                                        <p:tgtEl>
                                          <p:spTgt spid="2867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28675">
                                            <p:txEl>
                                              <p:pRg st="3" end="3"/>
                                            </p:txEl>
                                          </p:spTgt>
                                        </p:tgtEl>
                                        <p:attrNameLst>
                                          <p:attrName>style.visibility</p:attrName>
                                        </p:attrNameLst>
                                      </p:cBhvr>
                                      <p:to>
                                        <p:strVal val="visible"/>
                                      </p:to>
                                    </p:set>
                                    <p:anim to="" calcmode="lin" valueType="num">
                                      <p:cBhvr>
                                        <p:cTn id="22" dur="1" fill="hold"/>
                                        <p:tgtEl>
                                          <p:spTgt spid="2867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28675">
                                            <p:txEl>
                                              <p:pRg st="4" end="4"/>
                                            </p:txEl>
                                          </p:spTgt>
                                        </p:tgtEl>
                                        <p:attrNameLst>
                                          <p:attrName>style.visibility</p:attrName>
                                        </p:attrNameLst>
                                      </p:cBhvr>
                                      <p:to>
                                        <p:strVal val="visible"/>
                                      </p:to>
                                    </p:set>
                                    <p:anim to="" calcmode="lin" valueType="num">
                                      <p:cBhvr>
                                        <p:cTn id="27" dur="1" fill="hold"/>
                                        <p:tgtEl>
                                          <p:spTgt spid="2867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5"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t>Accurate Forecasting Benefit:</a:t>
            </a:r>
            <a:br>
              <a:rPr lang="en-US"/>
            </a:br>
            <a:r>
              <a:rPr lang="en-US" i="1" u="sng"/>
              <a:t>Deferred Capital Investment</a:t>
            </a:r>
          </a:p>
        </p:txBody>
      </p:sp>
      <p:sp>
        <p:nvSpPr>
          <p:cNvPr id="29699" name="Rectangle 3"/>
          <p:cNvSpPr>
            <a:spLocks noGrp="1" noChangeArrowheads="1"/>
          </p:cNvSpPr>
          <p:nvPr>
            <p:ph idx="1"/>
          </p:nvPr>
        </p:nvSpPr>
        <p:spPr/>
        <p:txBody>
          <a:bodyPr/>
          <a:lstStyle/>
          <a:p>
            <a:pPr eaLnBrk="1" hangingPunct="1">
              <a:buFont typeface="Monotype Sorts" pitchFamily="2" charset="2"/>
              <a:buChar char="L"/>
            </a:pPr>
            <a:r>
              <a:rPr lang="en-US"/>
              <a:t>Less production capacity is needed.</a:t>
            </a:r>
          </a:p>
          <a:p>
            <a:pPr eaLnBrk="1" hangingPunct="1">
              <a:buFont typeface="Monotype Sorts" pitchFamily="2" charset="2"/>
              <a:buChar char="L"/>
            </a:pPr>
            <a:r>
              <a:rPr lang="en-US"/>
              <a:t>Less warehousing space is needed.</a:t>
            </a:r>
          </a:p>
          <a:p>
            <a:pPr eaLnBrk="1" hangingPunct="1">
              <a:buFont typeface="Monotype Sorts" pitchFamily="2" charset="2"/>
              <a:buChar char="L"/>
            </a:pPr>
            <a:r>
              <a:rPr lang="en-US"/>
              <a:t>Company can wait longer before building.</a:t>
            </a:r>
          </a:p>
          <a:p>
            <a:pPr eaLnBrk="1" hangingPunct="1">
              <a:buFont typeface="Monotype Sorts" pitchFamily="2" charset="2"/>
              <a:buChar char="L"/>
            </a:pPr>
            <a:r>
              <a:rPr lang="en-US"/>
              <a:t>Gives ability to do better job with less.</a:t>
            </a:r>
          </a:p>
          <a:p>
            <a:pPr eaLnBrk="1" hangingPunct="1">
              <a:buFont typeface="Monotype Sorts" pitchFamily="2" charset="2"/>
              <a:buChar char="L"/>
            </a:pPr>
            <a:r>
              <a:rPr lang="en-US"/>
              <a:t>Improves utilization of existing resources.</a:t>
            </a: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9699">
                                            <p:txEl>
                                              <p:pRg st="0" end="0"/>
                                            </p:txEl>
                                          </p:spTgt>
                                        </p:tgtEl>
                                        <p:attrNameLst>
                                          <p:attrName>style.visibility</p:attrName>
                                        </p:attrNameLst>
                                      </p:cBhvr>
                                      <p:to>
                                        <p:strVal val="visible"/>
                                      </p:to>
                                    </p:set>
                                    <p:anim to="" calcmode="lin" valueType="num">
                                      <p:cBhvr>
                                        <p:cTn id="7" dur="1" fill="hold"/>
                                        <p:tgtEl>
                                          <p:spTgt spid="2969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9699">
                                            <p:txEl>
                                              <p:pRg st="1" end="1"/>
                                            </p:txEl>
                                          </p:spTgt>
                                        </p:tgtEl>
                                        <p:attrNameLst>
                                          <p:attrName>style.visibility</p:attrName>
                                        </p:attrNameLst>
                                      </p:cBhvr>
                                      <p:to>
                                        <p:strVal val="visible"/>
                                      </p:to>
                                    </p:set>
                                    <p:anim to="" calcmode="lin" valueType="num">
                                      <p:cBhvr>
                                        <p:cTn id="12" dur="1" fill="hold"/>
                                        <p:tgtEl>
                                          <p:spTgt spid="2969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9699">
                                            <p:txEl>
                                              <p:pRg st="2" end="2"/>
                                            </p:txEl>
                                          </p:spTgt>
                                        </p:tgtEl>
                                        <p:attrNameLst>
                                          <p:attrName>style.visibility</p:attrName>
                                        </p:attrNameLst>
                                      </p:cBhvr>
                                      <p:to>
                                        <p:strVal val="visible"/>
                                      </p:to>
                                    </p:set>
                                    <p:anim to="" calcmode="lin" valueType="num">
                                      <p:cBhvr>
                                        <p:cTn id="17" dur="1" fill="hold"/>
                                        <p:tgtEl>
                                          <p:spTgt spid="2969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29699">
                                            <p:txEl>
                                              <p:pRg st="3" end="3"/>
                                            </p:txEl>
                                          </p:spTgt>
                                        </p:tgtEl>
                                        <p:attrNameLst>
                                          <p:attrName>style.visibility</p:attrName>
                                        </p:attrNameLst>
                                      </p:cBhvr>
                                      <p:to>
                                        <p:strVal val="visible"/>
                                      </p:to>
                                    </p:set>
                                    <p:anim to="" calcmode="lin" valueType="num">
                                      <p:cBhvr>
                                        <p:cTn id="22" dur="1" fill="hold"/>
                                        <p:tgtEl>
                                          <p:spTgt spid="2969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29699">
                                            <p:txEl>
                                              <p:pRg st="4" end="4"/>
                                            </p:txEl>
                                          </p:spTgt>
                                        </p:tgtEl>
                                        <p:attrNameLst>
                                          <p:attrName>style.visibility</p:attrName>
                                        </p:attrNameLst>
                                      </p:cBhvr>
                                      <p:to>
                                        <p:strVal val="visible"/>
                                      </p:to>
                                    </p:set>
                                    <p:anim to="" calcmode="lin" valueType="num">
                                      <p:cBhvr>
                                        <p:cTn id="27" dur="1" fill="hold"/>
                                        <p:tgtEl>
                                          <p:spTgt spid="29699">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t>Accurate Forecasting Benefit:</a:t>
            </a:r>
            <a:br>
              <a:rPr lang="en-US"/>
            </a:br>
            <a:r>
              <a:rPr lang="en-US" i="1" u="sng"/>
              <a:t>Smoother Operations</a:t>
            </a:r>
          </a:p>
        </p:txBody>
      </p:sp>
      <p:sp>
        <p:nvSpPr>
          <p:cNvPr id="30723" name="Rectangle 3"/>
          <p:cNvSpPr>
            <a:spLocks noGrp="1" noChangeArrowheads="1"/>
          </p:cNvSpPr>
          <p:nvPr>
            <p:ph idx="1"/>
          </p:nvPr>
        </p:nvSpPr>
        <p:spPr/>
        <p:txBody>
          <a:bodyPr/>
          <a:lstStyle/>
          <a:p>
            <a:pPr eaLnBrk="1" hangingPunct="1">
              <a:lnSpc>
                <a:spcPct val="80000"/>
              </a:lnSpc>
              <a:buFont typeface="Monotype Sorts" pitchFamily="2" charset="2"/>
              <a:buChar char="l"/>
            </a:pPr>
            <a:r>
              <a:rPr lang="en-US" sz="2800"/>
              <a:t>Reduced redistribution between locations.</a:t>
            </a:r>
          </a:p>
          <a:p>
            <a:pPr eaLnBrk="1" hangingPunct="1">
              <a:lnSpc>
                <a:spcPct val="80000"/>
              </a:lnSpc>
              <a:buFont typeface="Monotype Sorts" pitchFamily="2" charset="2"/>
              <a:buChar char="l"/>
            </a:pPr>
            <a:r>
              <a:rPr lang="en-US" sz="2800"/>
              <a:t>Avoid short notice scheduling changes.</a:t>
            </a:r>
          </a:p>
          <a:p>
            <a:pPr lvl="1" eaLnBrk="1" hangingPunct="1">
              <a:lnSpc>
                <a:spcPct val="80000"/>
              </a:lnSpc>
              <a:buFont typeface="Monotype Sorts" pitchFamily="2" charset="2"/>
              <a:buChar char="2"/>
            </a:pPr>
            <a:r>
              <a:rPr lang="en-US" sz="2400"/>
              <a:t>Reduced production &amp; distribution overtime.</a:t>
            </a:r>
          </a:p>
          <a:p>
            <a:pPr lvl="1" eaLnBrk="1" hangingPunct="1">
              <a:lnSpc>
                <a:spcPct val="80000"/>
              </a:lnSpc>
              <a:buFont typeface="Monotype Sorts" pitchFamily="2" charset="2"/>
              <a:buChar char="2"/>
            </a:pPr>
            <a:r>
              <a:rPr lang="en-US" sz="2400"/>
              <a:t>Lower labor cost.</a:t>
            </a:r>
            <a:endParaRPr lang="en-US"/>
          </a:p>
          <a:p>
            <a:pPr eaLnBrk="1" hangingPunct="1">
              <a:lnSpc>
                <a:spcPct val="80000"/>
              </a:lnSpc>
              <a:buFont typeface="Monotype Sorts" pitchFamily="2" charset="2"/>
              <a:buChar char="l"/>
            </a:pPr>
            <a:r>
              <a:rPr lang="en-US" sz="2800"/>
              <a:t>Less small production runs, higher yield.</a:t>
            </a:r>
          </a:p>
          <a:p>
            <a:pPr eaLnBrk="1" hangingPunct="1">
              <a:lnSpc>
                <a:spcPct val="80000"/>
              </a:lnSpc>
              <a:buFont typeface="Monotype Sorts" pitchFamily="2" charset="2"/>
              <a:buChar char="l"/>
            </a:pPr>
            <a:r>
              <a:rPr lang="en-US" sz="2800"/>
              <a:t>Fewer production change overs.</a:t>
            </a:r>
          </a:p>
          <a:p>
            <a:pPr eaLnBrk="1" hangingPunct="1">
              <a:lnSpc>
                <a:spcPct val="80000"/>
              </a:lnSpc>
              <a:buFont typeface="Monotype Sorts" pitchFamily="2" charset="2"/>
              <a:buChar char="l"/>
            </a:pPr>
            <a:r>
              <a:rPr lang="en-US" sz="2800"/>
              <a:t>Ability to schedule limited production capacity to cover short term increases in demand.</a:t>
            </a: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0723">
                                            <p:txEl>
                                              <p:pRg st="0" end="0"/>
                                            </p:txEl>
                                          </p:spTgt>
                                        </p:tgtEl>
                                        <p:attrNameLst>
                                          <p:attrName>style.visibility</p:attrName>
                                        </p:attrNameLst>
                                      </p:cBhvr>
                                      <p:to>
                                        <p:strVal val="visible"/>
                                      </p:to>
                                    </p:set>
                                    <p:anim to="" calcmode="lin" valueType="num">
                                      <p:cBhvr>
                                        <p:cTn id="7" dur="1" fill="hold"/>
                                        <p:tgtEl>
                                          <p:spTgt spid="3072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0723">
                                            <p:txEl>
                                              <p:pRg st="1" end="1"/>
                                            </p:txEl>
                                          </p:spTgt>
                                        </p:tgtEl>
                                        <p:attrNameLst>
                                          <p:attrName>style.visibility</p:attrName>
                                        </p:attrNameLst>
                                      </p:cBhvr>
                                      <p:to>
                                        <p:strVal val="visible"/>
                                      </p:to>
                                    </p:set>
                                    <p:anim to="" calcmode="lin" valueType="num">
                                      <p:cBhvr>
                                        <p:cTn id="12" dur="1" fill="hold"/>
                                        <p:tgtEl>
                                          <p:spTgt spid="3072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30723">
                                            <p:txEl>
                                              <p:pRg st="2" end="2"/>
                                            </p:txEl>
                                          </p:spTgt>
                                        </p:tgtEl>
                                        <p:attrNameLst>
                                          <p:attrName>style.visibility</p:attrName>
                                        </p:attrNameLst>
                                      </p:cBhvr>
                                      <p:to>
                                        <p:strVal val="visible"/>
                                      </p:to>
                                    </p:set>
                                    <p:anim to="" calcmode="lin" valueType="num">
                                      <p:cBhvr>
                                        <p:cTn id="17" dur="1" fill="hold"/>
                                        <p:tgtEl>
                                          <p:spTgt spid="3072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30723">
                                            <p:txEl>
                                              <p:pRg st="3" end="3"/>
                                            </p:txEl>
                                          </p:spTgt>
                                        </p:tgtEl>
                                        <p:attrNameLst>
                                          <p:attrName>style.visibility</p:attrName>
                                        </p:attrNameLst>
                                      </p:cBhvr>
                                      <p:to>
                                        <p:strVal val="visible"/>
                                      </p:to>
                                    </p:set>
                                    <p:anim to="" calcmode="lin" valueType="num">
                                      <p:cBhvr>
                                        <p:cTn id="22" dur="1" fill="hold"/>
                                        <p:tgtEl>
                                          <p:spTgt spid="3072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30723">
                                            <p:txEl>
                                              <p:pRg st="4" end="4"/>
                                            </p:txEl>
                                          </p:spTgt>
                                        </p:tgtEl>
                                        <p:attrNameLst>
                                          <p:attrName>style.visibility</p:attrName>
                                        </p:attrNameLst>
                                      </p:cBhvr>
                                      <p:to>
                                        <p:strVal val="visible"/>
                                      </p:to>
                                    </p:set>
                                    <p:anim to="" calcmode="lin" valueType="num">
                                      <p:cBhvr>
                                        <p:cTn id="27" dur="1" fill="hold"/>
                                        <p:tgtEl>
                                          <p:spTgt spid="3072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30723">
                                            <p:txEl>
                                              <p:pRg st="5" end="5"/>
                                            </p:txEl>
                                          </p:spTgt>
                                        </p:tgtEl>
                                        <p:attrNameLst>
                                          <p:attrName>style.visibility</p:attrName>
                                        </p:attrNameLst>
                                      </p:cBhvr>
                                      <p:to>
                                        <p:strVal val="visible"/>
                                      </p:to>
                                    </p:set>
                                    <p:anim to="" calcmode="lin" valueType="num">
                                      <p:cBhvr>
                                        <p:cTn id="32" dur="1" fill="hold"/>
                                        <p:tgtEl>
                                          <p:spTgt spid="3072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30723">
                                            <p:txEl>
                                              <p:pRg st="6" end="6"/>
                                            </p:txEl>
                                          </p:spTgt>
                                        </p:tgtEl>
                                        <p:attrNameLst>
                                          <p:attrName>style.visibility</p:attrName>
                                        </p:attrNameLst>
                                      </p:cBhvr>
                                      <p:to>
                                        <p:strVal val="visible"/>
                                      </p:to>
                                    </p:set>
                                    <p:anim to="" calcmode="lin" valueType="num">
                                      <p:cBhvr>
                                        <p:cTn id="37" dur="1" fill="hold"/>
                                        <p:tgtEl>
                                          <p:spTgt spid="3072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5"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noFill/>
        </p:spPr>
        <p:txBody>
          <a:bodyPr/>
          <a:lstStyle/>
          <a:p>
            <a:pPr eaLnBrk="1" hangingPunct="1"/>
            <a:r>
              <a:rPr lang="en-US"/>
              <a:t>PRISM Sales Forecasting Software</a:t>
            </a:r>
          </a:p>
        </p:txBody>
      </p:sp>
      <p:sp>
        <p:nvSpPr>
          <p:cNvPr id="32771" name="Rectangle 3"/>
          <p:cNvSpPr>
            <a:spLocks noGrp="1" noChangeArrowheads="1"/>
          </p:cNvSpPr>
          <p:nvPr>
            <p:ph idx="1"/>
          </p:nvPr>
        </p:nvSpPr>
        <p:spPr/>
        <p:txBody>
          <a:bodyPr/>
          <a:lstStyle/>
          <a:p>
            <a:pPr eaLnBrk="1" hangingPunct="1">
              <a:buFont typeface="Monotype Sorts" pitchFamily="2" charset="2"/>
              <a:buChar char="L"/>
            </a:pPr>
            <a:r>
              <a:rPr lang="en-US" sz="2800" b="1"/>
              <a:t>Microsoft Windows based. </a:t>
            </a:r>
          </a:p>
          <a:p>
            <a:pPr eaLnBrk="1" hangingPunct="1">
              <a:buFont typeface="Monotype Sorts" pitchFamily="2" charset="2"/>
              <a:buChar char="L"/>
            </a:pPr>
            <a:r>
              <a:rPr lang="en-US" sz="2800" b="1"/>
              <a:t>Graphical User Interface (GUI).</a:t>
            </a:r>
          </a:p>
          <a:p>
            <a:pPr eaLnBrk="1" hangingPunct="1">
              <a:buFont typeface="Monotype Sorts" pitchFamily="2" charset="2"/>
              <a:buChar char="L"/>
            </a:pPr>
            <a:r>
              <a:rPr lang="en-US" sz="2800" b="1"/>
              <a:t>Network compatible.</a:t>
            </a:r>
          </a:p>
          <a:p>
            <a:pPr eaLnBrk="1" hangingPunct="1">
              <a:buFont typeface="Monotype Sorts" pitchFamily="2" charset="2"/>
              <a:buChar char="L"/>
            </a:pPr>
            <a:r>
              <a:rPr lang="en-US" sz="2800" b="1"/>
              <a:t>Complete software system.</a:t>
            </a:r>
          </a:p>
          <a:p>
            <a:pPr lvl="2" eaLnBrk="1" hangingPunct="1">
              <a:lnSpc>
                <a:spcPct val="80000"/>
              </a:lnSpc>
            </a:pPr>
            <a:r>
              <a:rPr lang="en-US" sz="2000" b="1"/>
              <a:t>Database.</a:t>
            </a:r>
          </a:p>
          <a:p>
            <a:pPr lvl="2" eaLnBrk="1" hangingPunct="1">
              <a:lnSpc>
                <a:spcPct val="80000"/>
              </a:lnSpc>
            </a:pPr>
            <a:r>
              <a:rPr lang="en-US" sz="2000" b="1"/>
              <a:t>Statistical methods.</a:t>
            </a:r>
          </a:p>
          <a:p>
            <a:pPr lvl="2" eaLnBrk="1" hangingPunct="1">
              <a:lnSpc>
                <a:spcPct val="80000"/>
              </a:lnSpc>
            </a:pPr>
            <a:r>
              <a:rPr lang="en-US" sz="2000" b="1"/>
              <a:t>Reporting, Charting &amp; Performance Measures.</a:t>
            </a:r>
          </a:p>
          <a:p>
            <a:pPr lvl="2" eaLnBrk="1" hangingPunct="1">
              <a:lnSpc>
                <a:spcPct val="80000"/>
              </a:lnSpc>
            </a:pPr>
            <a:r>
              <a:rPr lang="en-US" sz="2000" b="1"/>
              <a:t>Customized for beverage sales forecasting.</a:t>
            </a:r>
          </a:p>
          <a:p>
            <a:pPr lvl="2" eaLnBrk="1" hangingPunct="1">
              <a:lnSpc>
                <a:spcPct val="80000"/>
              </a:lnSpc>
            </a:pPr>
            <a:r>
              <a:rPr lang="en-US" sz="2000" b="1"/>
              <a:t>Available in multiple language versions.</a:t>
            </a: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 calcmode="lin" valueType="num">
                                      <p:cBhvr additive="base">
                                        <p:cTn id="37"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7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771">
                                            <p:txEl>
                                              <p:pRg st="6" end="6"/>
                                            </p:txEl>
                                          </p:spTgt>
                                        </p:tgtEl>
                                        <p:attrNameLst>
                                          <p:attrName>style.visibility</p:attrName>
                                        </p:attrNameLst>
                                      </p:cBhvr>
                                      <p:to>
                                        <p:strVal val="visible"/>
                                      </p:to>
                                    </p:set>
                                    <p:anim calcmode="lin" valueType="num">
                                      <p:cBhvr additive="base">
                                        <p:cTn id="43" dur="500" fill="hold"/>
                                        <p:tgtEl>
                                          <p:spTgt spid="3277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27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2771">
                                            <p:txEl>
                                              <p:pRg st="7" end="7"/>
                                            </p:txEl>
                                          </p:spTgt>
                                        </p:tgtEl>
                                        <p:attrNameLst>
                                          <p:attrName>style.visibility</p:attrName>
                                        </p:attrNameLst>
                                      </p:cBhvr>
                                      <p:to>
                                        <p:strVal val="visible"/>
                                      </p:to>
                                    </p:set>
                                    <p:anim calcmode="lin" valueType="num">
                                      <p:cBhvr additive="base">
                                        <p:cTn id="49" dur="500" fill="hold"/>
                                        <p:tgtEl>
                                          <p:spTgt spid="3277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27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771">
                                            <p:txEl>
                                              <p:pRg st="8" end="8"/>
                                            </p:txEl>
                                          </p:spTgt>
                                        </p:tgtEl>
                                        <p:attrNameLst>
                                          <p:attrName>style.visibility</p:attrName>
                                        </p:attrNameLst>
                                      </p:cBhvr>
                                      <p:to>
                                        <p:strVal val="visible"/>
                                      </p:to>
                                    </p:set>
                                    <p:anim calcmode="lin" valueType="num">
                                      <p:cBhvr additive="base">
                                        <p:cTn id="55" dur="500" fill="hold"/>
                                        <p:tgtEl>
                                          <p:spTgt spid="3277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277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5"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62000" y="304800"/>
            <a:ext cx="7772400" cy="1143000"/>
          </a:xfrm>
          <a:noFill/>
        </p:spPr>
        <p:txBody>
          <a:bodyPr/>
          <a:lstStyle/>
          <a:p>
            <a:pPr eaLnBrk="1" hangingPunct="1"/>
            <a:r>
              <a:rPr lang="en-US"/>
              <a:t>Simplified Automatic Forecasting</a:t>
            </a:r>
          </a:p>
        </p:txBody>
      </p:sp>
      <p:sp>
        <p:nvSpPr>
          <p:cNvPr id="33795" name="Rectangle 3"/>
          <p:cNvSpPr>
            <a:spLocks noGrp="1" noChangeArrowheads="1"/>
          </p:cNvSpPr>
          <p:nvPr>
            <p:ph idx="1"/>
          </p:nvPr>
        </p:nvSpPr>
        <p:spPr>
          <a:xfrm>
            <a:off x="685800" y="1828800"/>
            <a:ext cx="7772400" cy="4114800"/>
          </a:xfrm>
        </p:spPr>
        <p:txBody>
          <a:bodyPr rtlCol="0">
            <a:normAutofit fontScale="92500" lnSpcReduction="10000"/>
          </a:bodyPr>
          <a:lstStyle/>
          <a:p>
            <a:pPr eaLnBrk="1" fontAlgn="auto" hangingPunct="1">
              <a:lnSpc>
                <a:spcPct val="90000"/>
              </a:lnSpc>
              <a:spcAft>
                <a:spcPts val="0"/>
              </a:spcAft>
              <a:buFont typeface="Monotype Sorts" pitchFamily="2" charset="2"/>
              <a:buChar char="l"/>
              <a:defRPr/>
            </a:pPr>
            <a:r>
              <a:rPr lang="en-US" sz="2800" b="1"/>
              <a:t>Forecasting method incorporates :</a:t>
            </a:r>
          </a:p>
          <a:p>
            <a:pPr lvl="1" eaLnBrk="1" fontAlgn="auto" hangingPunct="1">
              <a:lnSpc>
                <a:spcPct val="90000"/>
              </a:lnSpc>
              <a:spcAft>
                <a:spcPts val="0"/>
              </a:spcAft>
              <a:buFont typeface="Monotype Sorts" pitchFamily="2" charset="2"/>
              <a:buChar char="Z"/>
              <a:defRPr/>
            </a:pPr>
            <a:r>
              <a:rPr lang="en-US" sz="2400" b="1"/>
              <a:t>Seasonality.</a:t>
            </a:r>
          </a:p>
          <a:p>
            <a:pPr lvl="1" eaLnBrk="1" fontAlgn="auto" hangingPunct="1">
              <a:lnSpc>
                <a:spcPct val="90000"/>
              </a:lnSpc>
              <a:spcAft>
                <a:spcPts val="0"/>
              </a:spcAft>
              <a:buFont typeface="Monotype Sorts" pitchFamily="2" charset="2"/>
              <a:buChar char="Z"/>
              <a:defRPr/>
            </a:pPr>
            <a:r>
              <a:rPr lang="en-US" sz="2400" b="1"/>
              <a:t>Holidays.</a:t>
            </a:r>
          </a:p>
          <a:p>
            <a:pPr lvl="1" eaLnBrk="1" fontAlgn="auto" hangingPunct="1">
              <a:lnSpc>
                <a:spcPct val="90000"/>
              </a:lnSpc>
              <a:spcAft>
                <a:spcPts val="0"/>
              </a:spcAft>
              <a:buFont typeface="Monotype Sorts" pitchFamily="2" charset="2"/>
              <a:buChar char="Z"/>
              <a:defRPr/>
            </a:pPr>
            <a:r>
              <a:rPr lang="en-US" sz="2400" b="1"/>
              <a:t>Year over year growth indexing.</a:t>
            </a:r>
          </a:p>
          <a:p>
            <a:pPr lvl="1" eaLnBrk="1" fontAlgn="auto" hangingPunct="1">
              <a:lnSpc>
                <a:spcPct val="90000"/>
              </a:lnSpc>
              <a:spcAft>
                <a:spcPts val="0"/>
              </a:spcAft>
              <a:buFont typeface="Monotype Sorts" pitchFamily="2" charset="2"/>
              <a:buChar char="Z"/>
              <a:defRPr/>
            </a:pPr>
            <a:r>
              <a:rPr lang="en-US" sz="2400" b="1"/>
              <a:t>Exponential smoothing.</a:t>
            </a:r>
          </a:p>
          <a:p>
            <a:pPr lvl="1" eaLnBrk="1" fontAlgn="auto" hangingPunct="1">
              <a:lnSpc>
                <a:spcPct val="90000"/>
              </a:lnSpc>
              <a:spcAft>
                <a:spcPts val="0"/>
              </a:spcAft>
              <a:buFont typeface="Monotype Sorts" pitchFamily="2" charset="2"/>
              <a:buChar char="Z"/>
              <a:defRPr/>
            </a:pPr>
            <a:r>
              <a:rPr lang="en-US" sz="2400" b="1"/>
              <a:t>New product introductions.</a:t>
            </a:r>
          </a:p>
          <a:p>
            <a:pPr lvl="1" eaLnBrk="1" fontAlgn="auto" hangingPunct="1">
              <a:lnSpc>
                <a:spcPct val="90000"/>
              </a:lnSpc>
              <a:spcAft>
                <a:spcPts val="0"/>
              </a:spcAft>
              <a:buFont typeface="Monotype Sorts" pitchFamily="2" charset="2"/>
              <a:buChar char="Z"/>
              <a:defRPr/>
            </a:pPr>
            <a:r>
              <a:rPr lang="en-US" sz="2400" b="1"/>
              <a:t>Seasonal Products</a:t>
            </a:r>
            <a:endParaRPr lang="en-US"/>
          </a:p>
          <a:p>
            <a:pPr eaLnBrk="1" fontAlgn="auto" hangingPunct="1">
              <a:lnSpc>
                <a:spcPct val="90000"/>
              </a:lnSpc>
              <a:spcAft>
                <a:spcPts val="0"/>
              </a:spcAft>
              <a:buFont typeface="Monotype Sorts" pitchFamily="2" charset="2"/>
              <a:buChar char="l"/>
              <a:defRPr/>
            </a:pPr>
            <a:r>
              <a:rPr lang="en-US" sz="2800" b="1"/>
              <a:t>Completely Automatic.</a:t>
            </a:r>
          </a:p>
          <a:p>
            <a:pPr eaLnBrk="1" fontAlgn="auto" hangingPunct="1">
              <a:lnSpc>
                <a:spcPct val="90000"/>
              </a:lnSpc>
              <a:spcAft>
                <a:spcPts val="0"/>
              </a:spcAft>
              <a:buFont typeface="Monotype Sorts" pitchFamily="2" charset="2"/>
              <a:buChar char="l"/>
              <a:defRPr/>
            </a:pPr>
            <a:r>
              <a:rPr lang="en-US" sz="2800" b="1"/>
              <a:t>Very fast.</a:t>
            </a:r>
          </a:p>
          <a:p>
            <a:pPr eaLnBrk="1" fontAlgn="auto" hangingPunct="1">
              <a:lnSpc>
                <a:spcPct val="90000"/>
              </a:lnSpc>
              <a:spcAft>
                <a:spcPts val="0"/>
              </a:spcAft>
              <a:buFont typeface="Monotype Sorts" pitchFamily="2" charset="2"/>
              <a:buChar char="l"/>
              <a:defRPr/>
            </a:pPr>
            <a:r>
              <a:rPr lang="en-US" sz="2800" b="1"/>
              <a:t>Gives the user more time to focus on key products and key customer forecasts.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anim to="" calcmode="lin" valueType="num">
                                      <p:cBhvr>
                                        <p:cTn id="7" dur="1" fill="hold"/>
                                        <p:tgtEl>
                                          <p:spTgt spid="3379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3795">
                                            <p:txEl>
                                              <p:pRg st="1" end="1"/>
                                            </p:txEl>
                                          </p:spTgt>
                                        </p:tgtEl>
                                        <p:attrNameLst>
                                          <p:attrName>style.visibility</p:attrName>
                                        </p:attrNameLst>
                                      </p:cBhvr>
                                      <p:to>
                                        <p:strVal val="visible"/>
                                      </p:to>
                                    </p:set>
                                    <p:anim to="" calcmode="lin" valueType="num">
                                      <p:cBhvr>
                                        <p:cTn id="12" dur="1" fill="hold"/>
                                        <p:tgtEl>
                                          <p:spTgt spid="3379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33795">
                                            <p:txEl>
                                              <p:pRg st="2" end="2"/>
                                            </p:txEl>
                                          </p:spTgt>
                                        </p:tgtEl>
                                        <p:attrNameLst>
                                          <p:attrName>style.visibility</p:attrName>
                                        </p:attrNameLst>
                                      </p:cBhvr>
                                      <p:to>
                                        <p:strVal val="visible"/>
                                      </p:to>
                                    </p:set>
                                    <p:anim to="" calcmode="lin" valueType="num">
                                      <p:cBhvr>
                                        <p:cTn id="17" dur="1" fill="hold"/>
                                        <p:tgtEl>
                                          <p:spTgt spid="3379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33795">
                                            <p:txEl>
                                              <p:pRg st="3" end="3"/>
                                            </p:txEl>
                                          </p:spTgt>
                                        </p:tgtEl>
                                        <p:attrNameLst>
                                          <p:attrName>style.visibility</p:attrName>
                                        </p:attrNameLst>
                                      </p:cBhvr>
                                      <p:to>
                                        <p:strVal val="visible"/>
                                      </p:to>
                                    </p:set>
                                    <p:anim to="" calcmode="lin" valueType="num">
                                      <p:cBhvr>
                                        <p:cTn id="22" dur="1" fill="hold"/>
                                        <p:tgtEl>
                                          <p:spTgt spid="3379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33795">
                                            <p:txEl>
                                              <p:pRg st="4" end="4"/>
                                            </p:txEl>
                                          </p:spTgt>
                                        </p:tgtEl>
                                        <p:attrNameLst>
                                          <p:attrName>style.visibility</p:attrName>
                                        </p:attrNameLst>
                                      </p:cBhvr>
                                      <p:to>
                                        <p:strVal val="visible"/>
                                      </p:to>
                                    </p:set>
                                    <p:anim to="" calcmode="lin" valueType="num">
                                      <p:cBhvr>
                                        <p:cTn id="27" dur="1" fill="hold"/>
                                        <p:tgtEl>
                                          <p:spTgt spid="3379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33795">
                                            <p:txEl>
                                              <p:pRg st="5" end="5"/>
                                            </p:txEl>
                                          </p:spTgt>
                                        </p:tgtEl>
                                        <p:attrNameLst>
                                          <p:attrName>style.visibility</p:attrName>
                                        </p:attrNameLst>
                                      </p:cBhvr>
                                      <p:to>
                                        <p:strVal val="visible"/>
                                      </p:to>
                                    </p:set>
                                    <p:anim to="" calcmode="lin" valueType="num">
                                      <p:cBhvr>
                                        <p:cTn id="32" dur="1" fill="hold"/>
                                        <p:tgtEl>
                                          <p:spTgt spid="33795">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33795">
                                            <p:txEl>
                                              <p:pRg st="6" end="6"/>
                                            </p:txEl>
                                          </p:spTgt>
                                        </p:tgtEl>
                                        <p:attrNameLst>
                                          <p:attrName>style.visibility</p:attrName>
                                        </p:attrNameLst>
                                      </p:cBhvr>
                                      <p:to>
                                        <p:strVal val="visible"/>
                                      </p:to>
                                    </p:set>
                                    <p:anim to="" calcmode="lin" valueType="num">
                                      <p:cBhvr>
                                        <p:cTn id="37" dur="1" fill="hold"/>
                                        <p:tgtEl>
                                          <p:spTgt spid="33795">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33795">
                                            <p:txEl>
                                              <p:pRg st="7" end="7"/>
                                            </p:txEl>
                                          </p:spTgt>
                                        </p:tgtEl>
                                        <p:attrNameLst>
                                          <p:attrName>style.visibility</p:attrName>
                                        </p:attrNameLst>
                                      </p:cBhvr>
                                      <p:to>
                                        <p:strVal val="visible"/>
                                      </p:to>
                                    </p:set>
                                    <p:anim to="" calcmode="lin" valueType="num">
                                      <p:cBhvr>
                                        <p:cTn id="42" dur="1" fill="hold"/>
                                        <p:tgtEl>
                                          <p:spTgt spid="33795">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33795">
                                            <p:txEl>
                                              <p:pRg st="8" end="8"/>
                                            </p:txEl>
                                          </p:spTgt>
                                        </p:tgtEl>
                                        <p:attrNameLst>
                                          <p:attrName>style.visibility</p:attrName>
                                        </p:attrNameLst>
                                      </p:cBhvr>
                                      <p:to>
                                        <p:strVal val="visible"/>
                                      </p:to>
                                    </p:set>
                                    <p:anim to="" calcmode="lin" valueType="num">
                                      <p:cBhvr>
                                        <p:cTn id="47" dur="1" fill="hold"/>
                                        <p:tgtEl>
                                          <p:spTgt spid="33795">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33795">
                                            <p:txEl>
                                              <p:pRg st="9" end="9"/>
                                            </p:txEl>
                                          </p:spTgt>
                                        </p:tgtEl>
                                        <p:attrNameLst>
                                          <p:attrName>style.visibility</p:attrName>
                                        </p:attrNameLst>
                                      </p:cBhvr>
                                      <p:to>
                                        <p:strVal val="visible"/>
                                      </p:to>
                                    </p:set>
                                    <p:anim to="" calcmode="lin" valueType="num">
                                      <p:cBhvr>
                                        <p:cTn id="52" dur="1" fill="hold"/>
                                        <p:tgtEl>
                                          <p:spTgt spid="33795">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bldLvl="5"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381000"/>
            <a:ext cx="7772400" cy="1143000"/>
          </a:xfrm>
        </p:spPr>
        <p:txBody>
          <a:bodyPr rtlCol="0">
            <a:normAutofit fontScale="90000"/>
          </a:bodyPr>
          <a:lstStyle/>
          <a:p>
            <a:pPr eaLnBrk="1" fontAlgn="auto" hangingPunct="1">
              <a:spcAft>
                <a:spcPts val="0"/>
              </a:spcAft>
              <a:defRPr/>
            </a:pPr>
            <a:r>
              <a:rPr lang="en-US" b="1"/>
              <a:t>PRISM</a:t>
            </a:r>
            <a:br>
              <a:rPr lang="en-US"/>
            </a:br>
            <a:r>
              <a:rPr lang="en-US" sz="2800"/>
              <a:t>Prediction Reporting Inventory System Manager</a:t>
            </a:r>
            <a:endParaRPr lang="en-US" sz="2800" dirty="0"/>
          </a:p>
        </p:txBody>
      </p:sp>
      <p:sp>
        <p:nvSpPr>
          <p:cNvPr id="6147" name="Rectangle 3"/>
          <p:cNvSpPr>
            <a:spLocks noGrp="1" noChangeArrowheads="1"/>
          </p:cNvSpPr>
          <p:nvPr>
            <p:ph type="subTitle" idx="1"/>
          </p:nvPr>
        </p:nvSpPr>
        <p:spPr>
          <a:xfrm>
            <a:off x="457200" y="2362200"/>
            <a:ext cx="8534400" cy="2743200"/>
          </a:xfrm>
        </p:spPr>
        <p:txBody>
          <a:bodyPr rtlCol="0">
            <a:normAutofit/>
          </a:bodyPr>
          <a:lstStyle/>
          <a:p>
            <a:pPr algn="l" eaLnBrk="1" fontAlgn="auto" hangingPunct="1">
              <a:spcAft>
                <a:spcPts val="0"/>
              </a:spcAft>
              <a:buFont typeface="Arial" pitchFamily="34" charset="0"/>
              <a:buNone/>
              <a:defRPr/>
            </a:pPr>
            <a:r>
              <a:rPr lang="en-US" b="1"/>
              <a:t>Purpose:</a:t>
            </a:r>
          </a:p>
          <a:p>
            <a:pPr algn="l" eaLnBrk="1" fontAlgn="auto" hangingPunct="1">
              <a:spcAft>
                <a:spcPts val="0"/>
              </a:spcAft>
              <a:buFont typeface="Arial" pitchFamily="34" charset="0"/>
              <a:buNone/>
              <a:defRPr/>
            </a:pPr>
            <a:r>
              <a:rPr lang="en-US" b="1"/>
              <a:t>Lead manufacturers to improved productivity by providing logistics solutions which assist the process of sales forecasting, manufacturing, distribution and sales.</a:t>
            </a:r>
          </a:p>
          <a:p>
            <a:pPr algn="l" eaLnBrk="1" fontAlgn="auto" hangingPunct="1">
              <a:spcAft>
                <a:spcPts val="0"/>
              </a:spcAft>
              <a:buFont typeface="Arial" pitchFamily="34" charset="0"/>
              <a:buNone/>
              <a:defRPr/>
            </a:pPr>
            <a:endParaRPr lang="en-US" b="1"/>
          </a:p>
        </p:txBody>
      </p:sp>
    </p:spTree>
  </p:cSld>
  <p:clrMapOvr>
    <a:overrideClrMapping bg1="dk2" tx1="lt1" bg2="dk1" tx2="lt2" accent1="accent1" accent2="accent2" accent3="accent3" accent4="accent4" accent5="accent5" accent6="accent6" hlink="hlink" folHlink="folHlink"/>
  </p:clrMapOvr>
  <p:transition>
    <p:zoom dir="in"/>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431925" y="136525"/>
            <a:ext cx="6242050" cy="831850"/>
          </a:xfrm>
          <a:prstGeom prst="rect">
            <a:avLst/>
          </a:prstGeom>
          <a:noFill/>
          <a:ln w="9525">
            <a:noFill/>
            <a:miter lim="800000"/>
            <a:headEnd/>
            <a:tailEnd/>
          </a:ln>
        </p:spPr>
        <p:txBody>
          <a:bodyPr wrap="none" lIns="92075" tIns="46038" rIns="92075" bIns="46038">
            <a:spAutoFit/>
          </a:bodyPr>
          <a:lstStyle/>
          <a:p>
            <a:pPr defTabSz="762000"/>
            <a:r>
              <a:rPr lang="en-US" sz="2400">
                <a:latin typeface="Times New Roman" pitchFamily="18" charset="0"/>
              </a:rPr>
              <a:t>PRISM Screen shows recent actual sales, percent</a:t>
            </a:r>
          </a:p>
          <a:p>
            <a:pPr defTabSz="762000"/>
            <a:r>
              <a:rPr lang="en-US" sz="2400">
                <a:latin typeface="Times New Roman" pitchFamily="18" charset="0"/>
              </a:rPr>
              <a:t>     of mix, and all time highest weekly sales.</a:t>
            </a:r>
          </a:p>
        </p:txBody>
      </p:sp>
      <p:pic>
        <p:nvPicPr>
          <p:cNvPr id="50179" name="Picture 4" descr="Forecasting 0010 Actual Sales.JPG"/>
          <p:cNvPicPr>
            <a:picLocks noChangeAspect="1"/>
          </p:cNvPicPr>
          <p:nvPr/>
        </p:nvPicPr>
        <p:blipFill>
          <a:blip r:embed="rId2" cstate="print"/>
          <a:srcRect/>
          <a:stretch>
            <a:fillRect/>
          </a:stretch>
        </p:blipFill>
        <p:spPr bwMode="auto">
          <a:xfrm>
            <a:off x="990600" y="1066800"/>
            <a:ext cx="7254875" cy="5440363"/>
          </a:xfrm>
          <a:prstGeom prst="rect">
            <a:avLst/>
          </a:prstGeom>
          <a:noFill/>
          <a:ln w="9525">
            <a:noFill/>
            <a:miter lim="800000"/>
            <a:headEnd/>
            <a:tailEnd/>
          </a:ln>
        </p:spPr>
      </p:pic>
    </p:spTree>
  </p:cSld>
  <p:clrMapOvr>
    <a:masterClrMapping/>
  </p:clrMapOvr>
  <p:transition spd="slow">
    <p:strips dir="rd"/>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3"/>
          <p:cNvSpPr>
            <a:spLocks noChangeArrowheads="1"/>
          </p:cNvSpPr>
          <p:nvPr/>
        </p:nvSpPr>
        <p:spPr bwMode="auto">
          <a:xfrm>
            <a:off x="2173288" y="122238"/>
            <a:ext cx="5176837" cy="831850"/>
          </a:xfrm>
          <a:prstGeom prst="rect">
            <a:avLst/>
          </a:prstGeom>
          <a:noFill/>
          <a:ln w="9525">
            <a:noFill/>
            <a:miter lim="800000"/>
            <a:headEnd/>
            <a:tailEnd/>
          </a:ln>
        </p:spPr>
        <p:txBody>
          <a:bodyPr wrap="none" lIns="92075" tIns="46038" rIns="92075" bIns="46038">
            <a:spAutoFit/>
          </a:bodyPr>
          <a:lstStyle/>
          <a:p>
            <a:pPr defTabSz="762000"/>
            <a:r>
              <a:rPr lang="en-US" sz="2400">
                <a:latin typeface="Times New Roman" pitchFamily="18" charset="0"/>
              </a:rPr>
              <a:t>PRISM Screen shows base, incremental </a:t>
            </a:r>
          </a:p>
          <a:p>
            <a:pPr defTabSz="762000"/>
            <a:r>
              <a:rPr lang="en-US" sz="2400">
                <a:latin typeface="Times New Roman" pitchFamily="18" charset="0"/>
              </a:rPr>
              <a:t>     and total forecast for one week.</a:t>
            </a:r>
          </a:p>
        </p:txBody>
      </p:sp>
      <p:pic>
        <p:nvPicPr>
          <p:cNvPr id="51203" name="Picture 3" descr="Forecasting 0010 Base, Incremental Weekly Forecast.JPG"/>
          <p:cNvPicPr>
            <a:picLocks noChangeAspect="1"/>
          </p:cNvPicPr>
          <p:nvPr/>
        </p:nvPicPr>
        <p:blipFill>
          <a:blip r:embed="rId2" cstate="print"/>
          <a:srcRect/>
          <a:stretch>
            <a:fillRect/>
          </a:stretch>
        </p:blipFill>
        <p:spPr bwMode="auto">
          <a:xfrm>
            <a:off x="1127125" y="1085850"/>
            <a:ext cx="7026275" cy="5268913"/>
          </a:xfrm>
          <a:prstGeom prst="rect">
            <a:avLst/>
          </a:prstGeom>
          <a:noFill/>
          <a:ln w="9525">
            <a:noFill/>
            <a:miter lim="800000"/>
            <a:headEnd/>
            <a:tailEnd/>
          </a:ln>
        </p:spPr>
      </p:pic>
    </p:spTree>
  </p:cSld>
  <p:clrMapOvr>
    <a:masterClrMapping/>
  </p:clrMapOvr>
  <p:transition spd="slow">
    <p:cover dir="u"/>
  </p:transition>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81000"/>
            <a:ext cx="7772400" cy="1143000"/>
          </a:xfrm>
          <a:noFill/>
        </p:spPr>
        <p:txBody>
          <a:bodyPr/>
          <a:lstStyle/>
          <a:p>
            <a:pPr eaLnBrk="1" hangingPunct="1"/>
            <a:r>
              <a:rPr lang="en-US"/>
              <a:t>Account Group Forecasting</a:t>
            </a:r>
          </a:p>
        </p:txBody>
      </p:sp>
      <p:sp>
        <p:nvSpPr>
          <p:cNvPr id="36867" name="Rectangle 3"/>
          <p:cNvSpPr>
            <a:spLocks noGrp="1" noChangeArrowheads="1"/>
          </p:cNvSpPr>
          <p:nvPr>
            <p:ph idx="1"/>
          </p:nvPr>
        </p:nvSpPr>
        <p:spPr>
          <a:xfrm>
            <a:off x="685800" y="1676400"/>
            <a:ext cx="7772400" cy="5105400"/>
          </a:xfrm>
        </p:spPr>
        <p:txBody>
          <a:bodyPr/>
          <a:lstStyle/>
          <a:p>
            <a:pPr eaLnBrk="1" hangingPunct="1">
              <a:lnSpc>
                <a:spcPct val="90000"/>
              </a:lnSpc>
            </a:pPr>
            <a:r>
              <a:rPr lang="en-US"/>
              <a:t>User defined grouping of customers.</a:t>
            </a:r>
          </a:p>
          <a:p>
            <a:pPr lvl="1" eaLnBrk="1" hangingPunct="1">
              <a:lnSpc>
                <a:spcPct val="90000"/>
              </a:lnSpc>
            </a:pPr>
            <a:r>
              <a:rPr lang="en-US"/>
              <a:t>By individual customer, route, segment or channel.</a:t>
            </a:r>
          </a:p>
          <a:p>
            <a:pPr eaLnBrk="1" hangingPunct="1">
              <a:lnSpc>
                <a:spcPct val="90000"/>
              </a:lnSpc>
            </a:pPr>
            <a:r>
              <a:rPr lang="en-US"/>
              <a:t>User defined motivating factors.</a:t>
            </a:r>
          </a:p>
          <a:p>
            <a:pPr lvl="1" eaLnBrk="1" hangingPunct="1">
              <a:lnSpc>
                <a:spcPct val="90000"/>
              </a:lnSpc>
            </a:pPr>
            <a:r>
              <a:rPr lang="en-US"/>
              <a:t>Promotions, weather, price, competitors price, advertisements, coupons or other factors.</a:t>
            </a:r>
          </a:p>
          <a:p>
            <a:pPr eaLnBrk="1" hangingPunct="1">
              <a:lnSpc>
                <a:spcPct val="90000"/>
              </a:lnSpc>
            </a:pPr>
            <a:r>
              <a:rPr lang="en-US"/>
              <a:t>Automatic sales prediction by account group.</a:t>
            </a:r>
          </a:p>
          <a:p>
            <a:pPr eaLnBrk="1" hangingPunct="1">
              <a:lnSpc>
                <a:spcPct val="90000"/>
              </a:lnSpc>
            </a:pPr>
            <a:r>
              <a:rPr lang="en-US"/>
              <a:t>Accumulated to create sales region or warehouse total forecast.</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additive="base">
                                        <p:cTn id="37"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5"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p:cNvPicPr>
            <a:picLocks noChangeArrowheads="1"/>
          </p:cNvPicPr>
          <p:nvPr/>
        </p:nvPicPr>
        <p:blipFill>
          <a:blip r:embed="rId2" cstate="print"/>
          <a:srcRect/>
          <a:stretch>
            <a:fillRect/>
          </a:stretch>
        </p:blipFill>
        <p:spPr bwMode="auto">
          <a:xfrm>
            <a:off x="1557338" y="1143000"/>
            <a:ext cx="6099175" cy="4581525"/>
          </a:xfrm>
          <a:prstGeom prst="rect">
            <a:avLst/>
          </a:prstGeom>
          <a:noFill/>
          <a:ln w="9525">
            <a:noFill/>
            <a:miter lim="800000"/>
            <a:headEnd/>
            <a:tailEnd/>
          </a:ln>
        </p:spPr>
      </p:pic>
      <p:sp>
        <p:nvSpPr>
          <p:cNvPr id="53251" name="Rectangle 3"/>
          <p:cNvSpPr>
            <a:spLocks noChangeArrowheads="1"/>
          </p:cNvSpPr>
          <p:nvPr/>
        </p:nvSpPr>
        <p:spPr bwMode="auto">
          <a:xfrm>
            <a:off x="1355725" y="136525"/>
            <a:ext cx="6694488" cy="831850"/>
          </a:xfrm>
          <a:prstGeom prst="rect">
            <a:avLst/>
          </a:prstGeom>
          <a:noFill/>
          <a:ln w="9525">
            <a:noFill/>
            <a:miter lim="800000"/>
            <a:headEnd/>
            <a:tailEnd/>
          </a:ln>
        </p:spPr>
        <p:txBody>
          <a:bodyPr wrap="none" lIns="92075" tIns="46038" rIns="92075" bIns="46038">
            <a:spAutoFit/>
          </a:bodyPr>
          <a:lstStyle/>
          <a:p>
            <a:pPr defTabSz="762000"/>
            <a:r>
              <a:rPr lang="en-US" sz="2400">
                <a:latin typeface="Times New Roman" pitchFamily="18" charset="0"/>
              </a:rPr>
              <a:t>PRISM graph correlates sales history and motivating</a:t>
            </a:r>
          </a:p>
          <a:p>
            <a:pPr defTabSz="762000"/>
            <a:r>
              <a:rPr lang="en-US" sz="2400">
                <a:latin typeface="Times New Roman" pitchFamily="18" charset="0"/>
              </a:rPr>
              <a:t>     factor “Retail Price” for one account group.</a:t>
            </a:r>
          </a:p>
        </p:txBody>
      </p:sp>
    </p:spTree>
  </p:cSld>
  <p:clrMapOvr>
    <a:masterClrMapping/>
  </p:clrMapOvr>
  <p:transition spd="slow">
    <p:pull dir="u"/>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p:cNvPicPr>
            <a:picLocks noChangeArrowheads="1"/>
          </p:cNvPicPr>
          <p:nvPr/>
        </p:nvPicPr>
        <p:blipFill>
          <a:blip r:embed="rId2" cstate="print"/>
          <a:srcRect/>
          <a:stretch>
            <a:fillRect/>
          </a:stretch>
        </p:blipFill>
        <p:spPr bwMode="auto">
          <a:xfrm>
            <a:off x="1447800" y="1143000"/>
            <a:ext cx="6151563" cy="4625975"/>
          </a:xfrm>
          <a:prstGeom prst="rect">
            <a:avLst/>
          </a:prstGeom>
          <a:noFill/>
          <a:ln w="12700">
            <a:solidFill>
              <a:srgbClr val="000000"/>
            </a:solidFill>
            <a:miter lim="800000"/>
            <a:headEnd/>
            <a:tailEnd/>
          </a:ln>
        </p:spPr>
      </p:pic>
      <p:sp>
        <p:nvSpPr>
          <p:cNvPr id="54275" name="Rectangle 3"/>
          <p:cNvSpPr>
            <a:spLocks noChangeArrowheads="1"/>
          </p:cNvSpPr>
          <p:nvPr/>
        </p:nvSpPr>
        <p:spPr bwMode="auto">
          <a:xfrm>
            <a:off x="1050925" y="136525"/>
            <a:ext cx="7540526" cy="831639"/>
          </a:xfrm>
          <a:prstGeom prst="rect">
            <a:avLst/>
          </a:prstGeom>
          <a:noFill/>
          <a:ln w="9525">
            <a:noFill/>
            <a:miter lim="800000"/>
            <a:headEnd/>
            <a:tailEnd/>
          </a:ln>
        </p:spPr>
        <p:txBody>
          <a:bodyPr wrap="none" lIns="92075" tIns="46038" rIns="92075" bIns="46038">
            <a:spAutoFit/>
          </a:bodyPr>
          <a:lstStyle/>
          <a:p>
            <a:pPr defTabSz="762000"/>
            <a:r>
              <a:rPr lang="en-US" sz="2400" dirty="0">
                <a:latin typeface="Times New Roman" pitchFamily="18" charset="0"/>
              </a:rPr>
              <a:t>PRISM graph shows best fit curve relating the motivating</a:t>
            </a:r>
          </a:p>
          <a:p>
            <a:pPr defTabSz="762000"/>
            <a:r>
              <a:rPr lang="en-US" sz="2400" dirty="0">
                <a:latin typeface="Times New Roman" pitchFamily="18" charset="0"/>
              </a:rPr>
              <a:t>       factor “Retail Price” to expected sales volume.</a:t>
            </a:r>
          </a:p>
        </p:txBody>
      </p:sp>
    </p:spTree>
  </p:cSld>
  <p:clrMapOvr>
    <a:masterClrMapping/>
  </p:clrMapOvr>
  <p:transition spd="slow">
    <p:pull dir="d"/>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1219200" y="228600"/>
            <a:ext cx="6865938" cy="831850"/>
          </a:xfrm>
          <a:prstGeom prst="rect">
            <a:avLst/>
          </a:prstGeom>
          <a:noFill/>
          <a:ln w="9525">
            <a:noFill/>
            <a:miter lim="800000"/>
            <a:headEnd/>
            <a:tailEnd/>
          </a:ln>
        </p:spPr>
        <p:txBody>
          <a:bodyPr wrap="none" lIns="92075" tIns="46038" rIns="92075" bIns="46038">
            <a:spAutoFit/>
          </a:bodyPr>
          <a:lstStyle/>
          <a:p>
            <a:pPr defTabSz="762000"/>
            <a:r>
              <a:rPr lang="en-US" sz="2400">
                <a:latin typeface="Times New Roman" pitchFamily="18" charset="0"/>
              </a:rPr>
              <a:t>PRISM screen helps the user by quickly generating an</a:t>
            </a:r>
          </a:p>
          <a:p>
            <a:pPr defTabSz="762000"/>
            <a:r>
              <a:rPr lang="en-US" sz="2400">
                <a:latin typeface="Times New Roman" pitchFamily="18" charset="0"/>
              </a:rPr>
              <a:t>    accurate prediction from the motivating factors.</a:t>
            </a:r>
          </a:p>
        </p:txBody>
      </p:sp>
      <p:pic>
        <p:nvPicPr>
          <p:cNvPr id="55299" name="Picture 3" descr="Forecasting 0030 Motivating Factor Forecasts.JPG"/>
          <p:cNvPicPr>
            <a:picLocks noChangeAspect="1"/>
          </p:cNvPicPr>
          <p:nvPr/>
        </p:nvPicPr>
        <p:blipFill>
          <a:blip r:embed="rId2" cstate="print"/>
          <a:srcRect/>
          <a:stretch>
            <a:fillRect/>
          </a:stretch>
        </p:blipFill>
        <p:spPr bwMode="auto">
          <a:xfrm>
            <a:off x="1127125" y="1066800"/>
            <a:ext cx="7102475" cy="5326063"/>
          </a:xfrm>
          <a:prstGeom prst="rect">
            <a:avLst/>
          </a:prstGeom>
          <a:noFill/>
          <a:ln w="9525">
            <a:noFill/>
            <a:miter lim="800000"/>
            <a:headEnd/>
            <a:tailEnd/>
          </a:ln>
        </p:spPr>
      </p:pic>
    </p:spTree>
  </p:cSld>
  <p:clrMapOvr>
    <a:masterClrMapping/>
  </p:clrMapOvr>
  <p:transition spd="slow">
    <p:pull dir="r"/>
  </p:transition>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noFill/>
        </p:spPr>
        <p:txBody>
          <a:bodyPr/>
          <a:lstStyle/>
          <a:p>
            <a:pPr eaLnBrk="1" hangingPunct="1"/>
            <a:r>
              <a:rPr lang="en-US"/>
              <a:t>Measuring Forecast Performance</a:t>
            </a:r>
          </a:p>
        </p:txBody>
      </p:sp>
      <p:sp>
        <p:nvSpPr>
          <p:cNvPr id="40963" name="Rectangle 3"/>
          <p:cNvSpPr>
            <a:spLocks noGrp="1" noChangeArrowheads="1"/>
          </p:cNvSpPr>
          <p:nvPr>
            <p:ph idx="1"/>
          </p:nvPr>
        </p:nvSpPr>
        <p:spPr/>
        <p:txBody>
          <a:bodyPr/>
          <a:lstStyle/>
          <a:p>
            <a:pPr eaLnBrk="1" hangingPunct="1">
              <a:lnSpc>
                <a:spcPct val="90000"/>
              </a:lnSpc>
            </a:pPr>
            <a:r>
              <a:rPr lang="en-US"/>
              <a:t>Cannot improve what is not measured.</a:t>
            </a:r>
          </a:p>
          <a:p>
            <a:pPr eaLnBrk="1" hangingPunct="1">
              <a:lnSpc>
                <a:spcPct val="90000"/>
              </a:lnSpc>
            </a:pPr>
            <a:r>
              <a:rPr lang="en-US"/>
              <a:t>Feedback / Report Card.</a:t>
            </a:r>
          </a:p>
          <a:p>
            <a:pPr lvl="1" eaLnBrk="1" hangingPunct="1">
              <a:lnSpc>
                <a:spcPct val="90000"/>
              </a:lnSpc>
            </a:pPr>
            <a:r>
              <a:rPr lang="en-US"/>
              <a:t>Causes of error must be identified.</a:t>
            </a:r>
          </a:p>
          <a:p>
            <a:pPr lvl="1" eaLnBrk="1" hangingPunct="1">
              <a:lnSpc>
                <a:spcPct val="90000"/>
              </a:lnSpc>
            </a:pPr>
            <a:r>
              <a:rPr lang="en-US"/>
              <a:t>Track &amp; use past successes and failures.</a:t>
            </a:r>
          </a:p>
          <a:p>
            <a:pPr eaLnBrk="1" hangingPunct="1">
              <a:lnSpc>
                <a:spcPct val="90000"/>
              </a:lnSpc>
            </a:pPr>
            <a:r>
              <a:rPr lang="en-US"/>
              <a:t>Reporting, quantitative analysis.</a:t>
            </a:r>
          </a:p>
          <a:p>
            <a:pPr eaLnBrk="1" hangingPunct="1">
              <a:lnSpc>
                <a:spcPct val="90000"/>
              </a:lnSpc>
            </a:pPr>
            <a:r>
              <a:rPr lang="en-US"/>
              <a:t>Charting and graphical analysis.</a:t>
            </a:r>
          </a:p>
          <a:p>
            <a:pPr lvl="1" eaLnBrk="1" hangingPunct="1">
              <a:lnSpc>
                <a:spcPct val="90000"/>
              </a:lnSpc>
            </a:pPr>
            <a:r>
              <a:rPr lang="en-US"/>
              <a:t>Trends.</a:t>
            </a:r>
          </a:p>
          <a:p>
            <a:pPr lvl="1" eaLnBrk="1" hangingPunct="1">
              <a:lnSpc>
                <a:spcPct val="90000"/>
              </a:lnSpc>
            </a:pPr>
            <a:r>
              <a:rPr lang="en-US"/>
              <a:t>Relationships.</a:t>
            </a:r>
          </a:p>
        </p:txBody>
      </p:sp>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 calcmode="lin" valueType="num">
                                      <p:cBhvr additive="base">
                                        <p:cTn id="31" dur="500" fill="hold"/>
                                        <p:tgtEl>
                                          <p:spTgt spid="4096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40963">
                                            <p:txEl>
                                              <p:pRg st="5" end="5"/>
                                            </p:txEl>
                                          </p:spTgt>
                                        </p:tgtEl>
                                        <p:attrNameLst>
                                          <p:attrName>style.visibility</p:attrName>
                                        </p:attrNameLst>
                                      </p:cBhvr>
                                      <p:to>
                                        <p:strVal val="visible"/>
                                      </p:to>
                                    </p:set>
                                    <p:anim calcmode="lin" valueType="num">
                                      <p:cBhvr additive="base">
                                        <p:cTn id="37" dur="500" fill="hold"/>
                                        <p:tgtEl>
                                          <p:spTgt spid="4096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09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40963">
                                            <p:txEl>
                                              <p:pRg st="6" end="6"/>
                                            </p:txEl>
                                          </p:spTgt>
                                        </p:tgtEl>
                                        <p:attrNameLst>
                                          <p:attrName>style.visibility</p:attrName>
                                        </p:attrNameLst>
                                      </p:cBhvr>
                                      <p:to>
                                        <p:strVal val="visible"/>
                                      </p:to>
                                    </p:set>
                                    <p:anim calcmode="lin" valueType="num">
                                      <p:cBhvr additive="base">
                                        <p:cTn id="43" dur="500" fill="hold"/>
                                        <p:tgtEl>
                                          <p:spTgt spid="4096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09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40963">
                                            <p:txEl>
                                              <p:pRg st="7" end="7"/>
                                            </p:txEl>
                                          </p:spTgt>
                                        </p:tgtEl>
                                        <p:attrNameLst>
                                          <p:attrName>style.visibility</p:attrName>
                                        </p:attrNameLst>
                                      </p:cBhvr>
                                      <p:to>
                                        <p:strVal val="visible"/>
                                      </p:to>
                                    </p:set>
                                    <p:anim calcmode="lin" valueType="num">
                                      <p:cBhvr additive="base">
                                        <p:cTn id="49" dur="500" fill="hold"/>
                                        <p:tgtEl>
                                          <p:spTgt spid="4096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09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bldLvl="5"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p:cNvPicPr>
            <a:picLocks noChangeArrowheads="1"/>
          </p:cNvPicPr>
          <p:nvPr/>
        </p:nvPicPr>
        <p:blipFill>
          <a:blip r:embed="rId2" cstate="print"/>
          <a:srcRect/>
          <a:stretch>
            <a:fillRect/>
          </a:stretch>
        </p:blipFill>
        <p:spPr bwMode="auto">
          <a:xfrm>
            <a:off x="1439863" y="1076325"/>
            <a:ext cx="6254750" cy="4695825"/>
          </a:xfrm>
          <a:prstGeom prst="rect">
            <a:avLst/>
          </a:prstGeom>
          <a:noFill/>
          <a:ln w="9525">
            <a:noFill/>
            <a:miter lim="800000"/>
            <a:headEnd/>
            <a:tailEnd/>
          </a:ln>
        </p:spPr>
      </p:pic>
      <p:sp>
        <p:nvSpPr>
          <p:cNvPr id="57347" name="Rectangle 3"/>
          <p:cNvSpPr>
            <a:spLocks noChangeArrowheads="1"/>
          </p:cNvSpPr>
          <p:nvPr/>
        </p:nvSpPr>
        <p:spPr bwMode="auto">
          <a:xfrm>
            <a:off x="1431925" y="136525"/>
            <a:ext cx="6619875" cy="831850"/>
          </a:xfrm>
          <a:prstGeom prst="rect">
            <a:avLst/>
          </a:prstGeom>
          <a:noFill/>
          <a:ln w="9525">
            <a:noFill/>
            <a:miter lim="800000"/>
            <a:headEnd/>
            <a:tailEnd/>
          </a:ln>
        </p:spPr>
        <p:txBody>
          <a:bodyPr wrap="none" lIns="92075" tIns="46038" rIns="92075" bIns="46038">
            <a:spAutoFit/>
          </a:bodyPr>
          <a:lstStyle/>
          <a:p>
            <a:pPr defTabSz="762000"/>
            <a:r>
              <a:rPr lang="en-US" sz="2400">
                <a:latin typeface="Times New Roman" pitchFamily="18" charset="0"/>
              </a:rPr>
              <a:t>PRISM report, viewed on screen, shows actual sales</a:t>
            </a:r>
          </a:p>
          <a:p>
            <a:pPr defTabSz="762000"/>
            <a:r>
              <a:rPr lang="en-US" sz="2400">
                <a:latin typeface="Times New Roman" pitchFamily="18" charset="0"/>
              </a:rPr>
              <a:t>     or other data for many distribution centers.</a:t>
            </a:r>
          </a:p>
        </p:txBody>
      </p:sp>
    </p:spTree>
  </p:cSld>
  <p:clrMapOvr>
    <a:masterClrMapping/>
  </p:clrMapOvr>
  <p:transition spd="slow">
    <p:pull dir="rd"/>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p:cNvPicPr>
            <a:picLocks noChangeArrowheads="1"/>
          </p:cNvPicPr>
          <p:nvPr/>
        </p:nvPicPr>
        <p:blipFill>
          <a:blip r:embed="rId2" cstate="print"/>
          <a:srcRect/>
          <a:stretch>
            <a:fillRect/>
          </a:stretch>
        </p:blipFill>
        <p:spPr bwMode="auto">
          <a:xfrm>
            <a:off x="1439863" y="1076325"/>
            <a:ext cx="6254750" cy="4695825"/>
          </a:xfrm>
          <a:prstGeom prst="rect">
            <a:avLst/>
          </a:prstGeom>
          <a:noFill/>
          <a:ln w="9525">
            <a:noFill/>
            <a:miter lim="800000"/>
            <a:headEnd/>
            <a:tailEnd/>
          </a:ln>
        </p:spPr>
      </p:pic>
      <p:sp>
        <p:nvSpPr>
          <p:cNvPr id="58371" name="Rectangle 3"/>
          <p:cNvSpPr>
            <a:spLocks noChangeArrowheads="1"/>
          </p:cNvSpPr>
          <p:nvPr/>
        </p:nvSpPr>
        <p:spPr bwMode="auto">
          <a:xfrm>
            <a:off x="1660525" y="136525"/>
            <a:ext cx="6203950" cy="831850"/>
          </a:xfrm>
          <a:prstGeom prst="rect">
            <a:avLst/>
          </a:prstGeom>
          <a:noFill/>
          <a:ln w="9525">
            <a:noFill/>
            <a:miter lim="800000"/>
            <a:headEnd/>
            <a:tailEnd/>
          </a:ln>
        </p:spPr>
        <p:txBody>
          <a:bodyPr wrap="none" lIns="92075" tIns="46038" rIns="92075" bIns="46038">
            <a:spAutoFit/>
          </a:bodyPr>
          <a:lstStyle/>
          <a:p>
            <a:pPr defTabSz="762000"/>
            <a:r>
              <a:rPr lang="en-US" sz="2400">
                <a:latin typeface="Times New Roman" pitchFamily="18" charset="0"/>
              </a:rPr>
              <a:t>PRISM report, viewed on screen, shows analysis</a:t>
            </a:r>
          </a:p>
          <a:p>
            <a:pPr defTabSz="762000"/>
            <a:r>
              <a:rPr lang="en-US" sz="2400">
                <a:latin typeface="Times New Roman" pitchFamily="18" charset="0"/>
              </a:rPr>
              <a:t>    of forecast accuracy for one sales center.</a:t>
            </a:r>
          </a:p>
        </p:txBody>
      </p:sp>
    </p:spTree>
  </p:cSld>
  <p:clrMapOvr>
    <a:masterClrMapping/>
  </p:clrMapOvr>
  <p:transition spd="slow">
    <p:pull dir="lu"/>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p:cNvPicPr>
            <a:picLocks noChangeArrowheads="1"/>
          </p:cNvPicPr>
          <p:nvPr/>
        </p:nvPicPr>
        <p:blipFill>
          <a:blip r:embed="rId2" cstate="print"/>
          <a:srcRect/>
          <a:stretch>
            <a:fillRect/>
          </a:stretch>
        </p:blipFill>
        <p:spPr bwMode="auto">
          <a:xfrm>
            <a:off x="1517650" y="1133475"/>
            <a:ext cx="6099175" cy="4581525"/>
          </a:xfrm>
          <a:prstGeom prst="rect">
            <a:avLst/>
          </a:prstGeom>
          <a:noFill/>
          <a:ln w="9525">
            <a:noFill/>
            <a:miter lim="800000"/>
            <a:headEnd/>
            <a:tailEnd/>
          </a:ln>
        </p:spPr>
      </p:pic>
      <p:sp>
        <p:nvSpPr>
          <p:cNvPr id="59395" name="Rectangle 3"/>
          <p:cNvSpPr>
            <a:spLocks noChangeArrowheads="1"/>
          </p:cNvSpPr>
          <p:nvPr/>
        </p:nvSpPr>
        <p:spPr bwMode="auto">
          <a:xfrm>
            <a:off x="1660525" y="212725"/>
            <a:ext cx="5997575" cy="831850"/>
          </a:xfrm>
          <a:prstGeom prst="rect">
            <a:avLst/>
          </a:prstGeom>
          <a:noFill/>
          <a:ln w="9525">
            <a:noFill/>
            <a:miter lim="800000"/>
            <a:headEnd/>
            <a:tailEnd/>
          </a:ln>
        </p:spPr>
        <p:txBody>
          <a:bodyPr wrap="none" lIns="92075" tIns="46038" rIns="92075" bIns="46038">
            <a:spAutoFit/>
          </a:bodyPr>
          <a:lstStyle/>
          <a:p>
            <a:pPr defTabSz="762000"/>
            <a:r>
              <a:rPr lang="en-US" sz="2400">
                <a:latin typeface="Times New Roman" pitchFamily="18" charset="0"/>
              </a:rPr>
              <a:t>PRISM graph shows trend of forecast accuracy</a:t>
            </a:r>
          </a:p>
          <a:p>
            <a:pPr defTabSz="762000"/>
            <a:r>
              <a:rPr lang="en-US" sz="2400">
                <a:latin typeface="Times New Roman" pitchFamily="18" charset="0"/>
              </a:rPr>
              <a:t>  over time for one package and sales center.</a:t>
            </a:r>
          </a:p>
        </p:txBody>
      </p:sp>
    </p:spTree>
  </p:cSld>
  <p:clrMapOvr>
    <a:masterClrMapping/>
  </p:clrMapOvr>
  <p:transition spd="slow">
    <p:pull dir="ru"/>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228600"/>
            <a:ext cx="7772400" cy="1143000"/>
          </a:xfrm>
          <a:noFill/>
        </p:spPr>
        <p:txBody>
          <a:bodyPr/>
          <a:lstStyle/>
          <a:p>
            <a:pPr eaLnBrk="1" hangingPunct="1"/>
            <a:r>
              <a:rPr lang="en-US"/>
              <a:t>PRISM OVERVIEW</a:t>
            </a:r>
          </a:p>
        </p:txBody>
      </p:sp>
      <p:sp>
        <p:nvSpPr>
          <p:cNvPr id="22531" name="Rectangle 3"/>
          <p:cNvSpPr>
            <a:spLocks noGrp="1" noChangeArrowheads="1"/>
          </p:cNvSpPr>
          <p:nvPr>
            <p:ph idx="1"/>
          </p:nvPr>
        </p:nvSpPr>
        <p:spPr>
          <a:xfrm>
            <a:off x="685800" y="1295400"/>
            <a:ext cx="7772400" cy="5181600"/>
          </a:xfrm>
        </p:spPr>
        <p:txBody>
          <a:bodyPr/>
          <a:lstStyle/>
          <a:p>
            <a:pPr eaLnBrk="1" hangingPunct="1"/>
            <a:r>
              <a:rPr lang="en-US" sz="2400"/>
              <a:t>INTRODUCTION</a:t>
            </a:r>
            <a:endParaRPr lang="en-US"/>
          </a:p>
          <a:p>
            <a:pPr lvl="1" eaLnBrk="1" hangingPunct="1"/>
            <a:r>
              <a:rPr lang="en-US" sz="2000"/>
              <a:t>About Prediction Software Incorporated</a:t>
            </a:r>
          </a:p>
          <a:p>
            <a:pPr lvl="1" eaLnBrk="1" hangingPunct="1"/>
            <a:r>
              <a:rPr lang="en-US" sz="2000"/>
              <a:t>Overview of PRISM</a:t>
            </a:r>
            <a:endParaRPr lang="en-US"/>
          </a:p>
          <a:p>
            <a:pPr eaLnBrk="1" hangingPunct="1"/>
            <a:r>
              <a:rPr lang="en-US" sz="2400"/>
              <a:t>SOFTWARE FEATURES &amp; BENEFITS</a:t>
            </a:r>
            <a:endParaRPr lang="en-US" sz="2000"/>
          </a:p>
          <a:p>
            <a:pPr lvl="1" eaLnBrk="1" hangingPunct="1"/>
            <a:r>
              <a:rPr lang="en-US" sz="2000"/>
              <a:t>Computer Aided Sales Forecasting</a:t>
            </a:r>
          </a:p>
          <a:p>
            <a:pPr lvl="1" eaLnBrk="1" hangingPunct="1"/>
            <a:r>
              <a:rPr lang="en-US" sz="2000"/>
              <a:t>Continuous Replenishment Processing (CRP/SRO)</a:t>
            </a:r>
          </a:p>
          <a:p>
            <a:pPr lvl="1" eaLnBrk="1" hangingPunct="1"/>
            <a:r>
              <a:rPr lang="en-US" sz="2000"/>
              <a:t>Hand-Held Computer Data Collection</a:t>
            </a:r>
          </a:p>
          <a:p>
            <a:pPr lvl="1" eaLnBrk="1" hangingPunct="1"/>
            <a:r>
              <a:rPr lang="en-US" sz="2000"/>
              <a:t>System Wide / Perpetual Inventory</a:t>
            </a:r>
          </a:p>
          <a:p>
            <a:pPr lvl="1" eaLnBrk="1" hangingPunct="1"/>
            <a:r>
              <a:rPr lang="en-US" sz="2000"/>
              <a:t>Maximum Floor Space Layouts</a:t>
            </a:r>
          </a:p>
          <a:p>
            <a:pPr lvl="1" eaLnBrk="1" hangingPunct="1"/>
            <a:r>
              <a:rPr lang="en-US" sz="2000"/>
              <a:t>Production Schedule Generator</a:t>
            </a:r>
          </a:p>
          <a:p>
            <a:pPr lvl="1" eaLnBrk="1" hangingPunct="1"/>
            <a:r>
              <a:rPr lang="en-US" sz="2000"/>
              <a:t>Raw Materials Ordering</a:t>
            </a:r>
          </a:p>
          <a:p>
            <a:pPr lvl="1" eaLnBrk="1" hangingPunct="1"/>
            <a:r>
              <a:rPr lang="en-US" sz="2000"/>
              <a:t>Distribution Scheduling</a:t>
            </a:r>
          </a:p>
          <a:p>
            <a:pPr lvl="1" eaLnBrk="1" hangingPunct="1"/>
            <a:r>
              <a:rPr lang="en-US" sz="2000"/>
              <a:t>Transport Scheduling Generator</a:t>
            </a:r>
          </a:p>
          <a:p>
            <a:pPr lvl="1" eaLnBrk="1" hangingPunct="1"/>
            <a:r>
              <a:rPr lang="en-US" sz="2000"/>
              <a:t>Integrated Reporting, Charting &amp; Graphics</a:t>
            </a:r>
          </a:p>
        </p:txBody>
      </p:sp>
    </p:spTree>
  </p:cSld>
  <p:clrMapOvr>
    <a:masterClrMapping/>
  </p:clrMapOvr>
  <p:transition>
    <p:cove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p:cNvPicPr>
            <a:picLocks noChangeArrowheads="1"/>
          </p:cNvPicPr>
          <p:nvPr/>
        </p:nvPicPr>
        <p:blipFill>
          <a:blip r:embed="rId2" cstate="print"/>
          <a:srcRect/>
          <a:stretch>
            <a:fillRect/>
          </a:stretch>
        </p:blipFill>
        <p:spPr bwMode="auto">
          <a:xfrm>
            <a:off x="1517650" y="1133475"/>
            <a:ext cx="6099175" cy="4581525"/>
          </a:xfrm>
          <a:prstGeom prst="rect">
            <a:avLst/>
          </a:prstGeom>
          <a:noFill/>
          <a:ln w="9525">
            <a:noFill/>
            <a:miter lim="800000"/>
            <a:headEnd/>
            <a:tailEnd/>
          </a:ln>
        </p:spPr>
      </p:pic>
      <p:sp>
        <p:nvSpPr>
          <p:cNvPr id="60419" name="Rectangle 3"/>
          <p:cNvSpPr>
            <a:spLocks noChangeArrowheads="1"/>
          </p:cNvSpPr>
          <p:nvPr/>
        </p:nvSpPr>
        <p:spPr bwMode="auto">
          <a:xfrm>
            <a:off x="2346325" y="212725"/>
            <a:ext cx="4837113" cy="831850"/>
          </a:xfrm>
          <a:prstGeom prst="rect">
            <a:avLst/>
          </a:prstGeom>
          <a:noFill/>
          <a:ln w="9525">
            <a:noFill/>
            <a:miter lim="800000"/>
            <a:headEnd/>
            <a:tailEnd/>
          </a:ln>
        </p:spPr>
        <p:txBody>
          <a:bodyPr wrap="none" lIns="92075" tIns="46038" rIns="92075" bIns="46038">
            <a:spAutoFit/>
          </a:bodyPr>
          <a:lstStyle/>
          <a:p>
            <a:pPr defTabSz="762000"/>
            <a:r>
              <a:rPr lang="en-US" sz="2400">
                <a:latin typeface="Times New Roman" pitchFamily="18" charset="0"/>
              </a:rPr>
              <a:t>PRISM graph shows ranking of sales </a:t>
            </a:r>
          </a:p>
          <a:p>
            <a:pPr defTabSz="762000"/>
            <a:r>
              <a:rPr lang="en-US" sz="2400">
                <a:latin typeface="Times New Roman" pitchFamily="18" charset="0"/>
              </a:rPr>
              <a:t> center accuracy from best to worst.</a:t>
            </a:r>
          </a:p>
        </p:txBody>
      </p:sp>
    </p:spTree>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noFill/>
        </p:spPr>
        <p:txBody>
          <a:bodyPr/>
          <a:lstStyle/>
          <a:p>
            <a:pPr eaLnBrk="1" hangingPunct="1"/>
            <a:r>
              <a:rPr lang="en-US"/>
              <a:t>Centralized or Decentralized?</a:t>
            </a:r>
          </a:p>
        </p:txBody>
      </p:sp>
      <p:sp>
        <p:nvSpPr>
          <p:cNvPr id="46083" name="Rectangle 3"/>
          <p:cNvSpPr>
            <a:spLocks noGrp="1" noChangeArrowheads="1"/>
          </p:cNvSpPr>
          <p:nvPr>
            <p:ph idx="1"/>
          </p:nvPr>
        </p:nvSpPr>
        <p:spPr/>
        <p:txBody>
          <a:bodyPr/>
          <a:lstStyle/>
          <a:p>
            <a:pPr eaLnBrk="1" hangingPunct="1">
              <a:buFont typeface="Monotype Sorts" pitchFamily="2" charset="2"/>
              <a:buChar char="L"/>
            </a:pPr>
            <a:r>
              <a:rPr lang="en-US" sz="2800" b="1"/>
              <a:t>Advantages of centralized organization.</a:t>
            </a:r>
          </a:p>
          <a:p>
            <a:pPr lvl="1" eaLnBrk="1" hangingPunct="1">
              <a:buFont typeface="Monotype Sorts" pitchFamily="2" charset="2"/>
              <a:buChar char="ê"/>
            </a:pPr>
            <a:r>
              <a:rPr lang="en-US" sz="2400" b="1"/>
              <a:t>Less communication is required.</a:t>
            </a:r>
          </a:p>
          <a:p>
            <a:pPr lvl="1" eaLnBrk="1" hangingPunct="1">
              <a:buFont typeface="Monotype Sorts" pitchFamily="2" charset="2"/>
              <a:buChar char="ê"/>
            </a:pPr>
            <a:r>
              <a:rPr lang="en-US" sz="2400" b="1"/>
              <a:t>May be more consistent with goals of the company.</a:t>
            </a:r>
            <a:endParaRPr lang="en-US" b="1"/>
          </a:p>
          <a:p>
            <a:pPr eaLnBrk="1" hangingPunct="1">
              <a:buFont typeface="Monotype Sorts" pitchFamily="2" charset="2"/>
              <a:buChar char="L"/>
            </a:pPr>
            <a:r>
              <a:rPr lang="en-US" sz="2800" b="1"/>
              <a:t>Advantages of decentralized organization.</a:t>
            </a:r>
          </a:p>
          <a:p>
            <a:pPr lvl="1" eaLnBrk="1" hangingPunct="1">
              <a:buFont typeface="Monotype Sorts" pitchFamily="2" charset="2"/>
              <a:buChar char="ê"/>
            </a:pPr>
            <a:r>
              <a:rPr lang="en-US" sz="2400" b="1"/>
              <a:t>More “ownership” at remote locations.</a:t>
            </a:r>
          </a:p>
          <a:p>
            <a:pPr lvl="1" eaLnBrk="1" hangingPunct="1">
              <a:buFont typeface="Monotype Sorts" pitchFamily="2" charset="2"/>
              <a:buChar char="ê"/>
            </a:pPr>
            <a:r>
              <a:rPr lang="en-US" sz="2400" b="1"/>
              <a:t>Easier to use local market information.</a:t>
            </a:r>
            <a:endParaRPr lang="en-US" b="1"/>
          </a:p>
          <a:p>
            <a:pPr eaLnBrk="1" hangingPunct="1">
              <a:buFont typeface="Monotype Sorts" pitchFamily="2" charset="2"/>
              <a:buChar char="L"/>
            </a:pPr>
            <a:r>
              <a:rPr lang="en-US" sz="2800" b="1"/>
              <a:t>Hybrid organization is sometimes best.</a:t>
            </a:r>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anim to="" calcmode="lin" valueType="num">
                                      <p:cBhvr>
                                        <p:cTn id="7" dur="1" fill="hold"/>
                                        <p:tgtEl>
                                          <p:spTgt spid="4608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6083">
                                            <p:txEl>
                                              <p:pRg st="1" end="1"/>
                                            </p:txEl>
                                          </p:spTgt>
                                        </p:tgtEl>
                                        <p:attrNameLst>
                                          <p:attrName>style.visibility</p:attrName>
                                        </p:attrNameLst>
                                      </p:cBhvr>
                                      <p:to>
                                        <p:strVal val="visible"/>
                                      </p:to>
                                    </p:set>
                                    <p:anim to="" calcmode="lin" valueType="num">
                                      <p:cBhvr>
                                        <p:cTn id="12" dur="1" fill="hold"/>
                                        <p:tgtEl>
                                          <p:spTgt spid="4608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6083">
                                            <p:txEl>
                                              <p:pRg st="2" end="2"/>
                                            </p:txEl>
                                          </p:spTgt>
                                        </p:tgtEl>
                                        <p:attrNameLst>
                                          <p:attrName>style.visibility</p:attrName>
                                        </p:attrNameLst>
                                      </p:cBhvr>
                                      <p:to>
                                        <p:strVal val="visible"/>
                                      </p:to>
                                    </p:set>
                                    <p:anim to="" calcmode="lin" valueType="num">
                                      <p:cBhvr>
                                        <p:cTn id="17" dur="1" fill="hold"/>
                                        <p:tgtEl>
                                          <p:spTgt spid="4608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6083">
                                            <p:txEl>
                                              <p:pRg st="3" end="3"/>
                                            </p:txEl>
                                          </p:spTgt>
                                        </p:tgtEl>
                                        <p:attrNameLst>
                                          <p:attrName>style.visibility</p:attrName>
                                        </p:attrNameLst>
                                      </p:cBhvr>
                                      <p:to>
                                        <p:strVal val="visible"/>
                                      </p:to>
                                    </p:set>
                                    <p:anim to="" calcmode="lin" valueType="num">
                                      <p:cBhvr>
                                        <p:cTn id="22" dur="1" fill="hold"/>
                                        <p:tgtEl>
                                          <p:spTgt spid="4608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46083">
                                            <p:txEl>
                                              <p:pRg st="4" end="4"/>
                                            </p:txEl>
                                          </p:spTgt>
                                        </p:tgtEl>
                                        <p:attrNameLst>
                                          <p:attrName>style.visibility</p:attrName>
                                        </p:attrNameLst>
                                      </p:cBhvr>
                                      <p:to>
                                        <p:strVal val="visible"/>
                                      </p:to>
                                    </p:set>
                                    <p:anim to="" calcmode="lin" valueType="num">
                                      <p:cBhvr>
                                        <p:cTn id="27" dur="1" fill="hold"/>
                                        <p:tgtEl>
                                          <p:spTgt spid="4608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46083">
                                            <p:txEl>
                                              <p:pRg st="5" end="5"/>
                                            </p:txEl>
                                          </p:spTgt>
                                        </p:tgtEl>
                                        <p:attrNameLst>
                                          <p:attrName>style.visibility</p:attrName>
                                        </p:attrNameLst>
                                      </p:cBhvr>
                                      <p:to>
                                        <p:strVal val="visible"/>
                                      </p:to>
                                    </p:set>
                                    <p:anim to="" calcmode="lin" valueType="num">
                                      <p:cBhvr>
                                        <p:cTn id="32" dur="1" fill="hold"/>
                                        <p:tgtEl>
                                          <p:spTgt spid="4608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46083">
                                            <p:txEl>
                                              <p:pRg st="6" end="6"/>
                                            </p:txEl>
                                          </p:spTgt>
                                        </p:tgtEl>
                                        <p:attrNameLst>
                                          <p:attrName>style.visibility</p:attrName>
                                        </p:attrNameLst>
                                      </p:cBhvr>
                                      <p:to>
                                        <p:strVal val="visible"/>
                                      </p:to>
                                    </p:set>
                                    <p:anim to="" calcmode="lin" valueType="num">
                                      <p:cBhvr>
                                        <p:cTn id="37" dur="1" fill="hold"/>
                                        <p:tgtEl>
                                          <p:spTgt spid="4608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bldLvl="5"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t>What is required to implement a Sales Forecasting System?</a:t>
            </a:r>
          </a:p>
        </p:txBody>
      </p:sp>
      <p:sp>
        <p:nvSpPr>
          <p:cNvPr id="47107" name="Rectangle 3"/>
          <p:cNvSpPr>
            <a:spLocks noGrp="1" noChangeArrowheads="1"/>
          </p:cNvSpPr>
          <p:nvPr>
            <p:ph idx="1"/>
          </p:nvPr>
        </p:nvSpPr>
        <p:spPr/>
        <p:txBody>
          <a:bodyPr/>
          <a:lstStyle/>
          <a:p>
            <a:pPr eaLnBrk="1" hangingPunct="1">
              <a:buFont typeface="Monotype Sorts" pitchFamily="2" charset="2"/>
              <a:buChar char="l"/>
            </a:pPr>
            <a:r>
              <a:rPr lang="en-US" sz="2800" b="1"/>
              <a:t>Leadership and backing from senior management.</a:t>
            </a:r>
          </a:p>
          <a:p>
            <a:pPr eaLnBrk="1" hangingPunct="1">
              <a:buFont typeface="Monotype Sorts" pitchFamily="2" charset="2"/>
              <a:buChar char="l"/>
            </a:pPr>
            <a:r>
              <a:rPr lang="en-US" sz="2800" b="1"/>
              <a:t>Clear definition of objectives.</a:t>
            </a:r>
          </a:p>
          <a:p>
            <a:pPr eaLnBrk="1" hangingPunct="1">
              <a:buFont typeface="Monotype Sorts" pitchFamily="2" charset="2"/>
              <a:buChar char="l"/>
            </a:pPr>
            <a:r>
              <a:rPr lang="en-US" sz="2800" b="1"/>
              <a:t>Initial investment in computer hardware and software.</a:t>
            </a:r>
          </a:p>
          <a:p>
            <a:pPr eaLnBrk="1" hangingPunct="1">
              <a:buFont typeface="Monotype Sorts" pitchFamily="2" charset="2"/>
              <a:buChar char="l"/>
            </a:pPr>
            <a:r>
              <a:rPr lang="en-US" sz="2800" b="1"/>
              <a:t>Install and implement the system.</a:t>
            </a:r>
          </a:p>
          <a:p>
            <a:pPr eaLnBrk="1" hangingPunct="1">
              <a:buFont typeface="Monotype Sorts" pitchFamily="2" charset="2"/>
              <a:buChar char="l"/>
            </a:pPr>
            <a:r>
              <a:rPr lang="en-US" sz="2800" b="1"/>
              <a:t>User training to adopt new procedures.</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7107">
                                            <p:txEl>
                                              <p:pRg st="0" end="0"/>
                                            </p:txEl>
                                          </p:spTgt>
                                        </p:tgtEl>
                                        <p:attrNameLst>
                                          <p:attrName>style.visibility</p:attrName>
                                        </p:attrNameLst>
                                      </p:cBhvr>
                                      <p:to>
                                        <p:strVal val="visible"/>
                                      </p:to>
                                    </p:set>
                                    <p:anim to="" calcmode="lin" valueType="num">
                                      <p:cBhvr>
                                        <p:cTn id="7" dur="1" fill="hold"/>
                                        <p:tgtEl>
                                          <p:spTgt spid="4710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7107">
                                            <p:txEl>
                                              <p:pRg st="1" end="1"/>
                                            </p:txEl>
                                          </p:spTgt>
                                        </p:tgtEl>
                                        <p:attrNameLst>
                                          <p:attrName>style.visibility</p:attrName>
                                        </p:attrNameLst>
                                      </p:cBhvr>
                                      <p:to>
                                        <p:strVal val="visible"/>
                                      </p:to>
                                    </p:set>
                                    <p:anim to="" calcmode="lin" valueType="num">
                                      <p:cBhvr>
                                        <p:cTn id="12" dur="1" fill="hold"/>
                                        <p:tgtEl>
                                          <p:spTgt spid="4710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7107">
                                            <p:txEl>
                                              <p:pRg st="2" end="2"/>
                                            </p:txEl>
                                          </p:spTgt>
                                        </p:tgtEl>
                                        <p:attrNameLst>
                                          <p:attrName>style.visibility</p:attrName>
                                        </p:attrNameLst>
                                      </p:cBhvr>
                                      <p:to>
                                        <p:strVal val="visible"/>
                                      </p:to>
                                    </p:set>
                                    <p:anim to="" calcmode="lin" valueType="num">
                                      <p:cBhvr>
                                        <p:cTn id="17" dur="1" fill="hold"/>
                                        <p:tgtEl>
                                          <p:spTgt spid="47107">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7107">
                                            <p:txEl>
                                              <p:pRg st="3" end="3"/>
                                            </p:txEl>
                                          </p:spTgt>
                                        </p:tgtEl>
                                        <p:attrNameLst>
                                          <p:attrName>style.visibility</p:attrName>
                                        </p:attrNameLst>
                                      </p:cBhvr>
                                      <p:to>
                                        <p:strVal val="visible"/>
                                      </p:to>
                                    </p:set>
                                    <p:anim to="" calcmode="lin" valueType="num">
                                      <p:cBhvr>
                                        <p:cTn id="22" dur="1" fill="hold"/>
                                        <p:tgtEl>
                                          <p:spTgt spid="47107">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47107">
                                            <p:txEl>
                                              <p:pRg st="4" end="4"/>
                                            </p:txEl>
                                          </p:spTgt>
                                        </p:tgtEl>
                                        <p:attrNameLst>
                                          <p:attrName>style.visibility</p:attrName>
                                        </p:attrNameLst>
                                      </p:cBhvr>
                                      <p:to>
                                        <p:strVal val="visible"/>
                                      </p:to>
                                    </p:set>
                                    <p:anim to="" calcmode="lin" valueType="num">
                                      <p:cBhvr>
                                        <p:cTn id="27" dur="1" fill="hold"/>
                                        <p:tgtEl>
                                          <p:spTgt spid="4710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t>Accurate Sales Forecasting</a:t>
            </a:r>
            <a:br>
              <a:rPr lang="en-US"/>
            </a:br>
            <a:r>
              <a:rPr lang="en-US"/>
              <a:t>Conclusion</a:t>
            </a:r>
          </a:p>
        </p:txBody>
      </p:sp>
      <p:sp>
        <p:nvSpPr>
          <p:cNvPr id="48131" name="Rectangle 3"/>
          <p:cNvSpPr>
            <a:spLocks noGrp="1" noChangeArrowheads="1"/>
          </p:cNvSpPr>
          <p:nvPr>
            <p:ph idx="1"/>
          </p:nvPr>
        </p:nvSpPr>
        <p:spPr/>
        <p:txBody>
          <a:bodyPr/>
          <a:lstStyle/>
          <a:p>
            <a:pPr eaLnBrk="1" hangingPunct="1"/>
            <a:r>
              <a:rPr lang="en-US"/>
              <a:t>Necessary part of a successful logistics system.</a:t>
            </a:r>
          </a:p>
          <a:p>
            <a:pPr eaLnBrk="1" hangingPunct="1"/>
            <a:r>
              <a:rPr lang="en-US"/>
              <a:t>Forecast is a key driver to operations.</a:t>
            </a:r>
          </a:p>
          <a:p>
            <a:pPr eaLnBrk="1" hangingPunct="1"/>
            <a:r>
              <a:rPr lang="en-US"/>
              <a:t>Accurate sales forecasting is directly correlated to operating cost.</a:t>
            </a:r>
          </a:p>
          <a:p>
            <a:pPr eaLnBrk="1" hangingPunct="1"/>
            <a:r>
              <a:rPr lang="en-US"/>
              <a:t>Hardware &amp; software systems are readily available and easily cost justified.</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131">
                                            <p:txEl>
                                              <p:pRg st="3" end="3"/>
                                            </p:txEl>
                                          </p:spTgt>
                                        </p:tgtEl>
                                        <p:attrNameLst>
                                          <p:attrName>style.visibility</p:attrName>
                                        </p:attrNameLst>
                                      </p:cBhvr>
                                      <p:to>
                                        <p:strVal val="visible"/>
                                      </p:to>
                                    </p:set>
                                    <p:anim calcmode="lin" valueType="num">
                                      <p:cBhvr additive="base">
                                        <p:cTn id="25" dur="5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bldLvl="5"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685800" y="533400"/>
            <a:ext cx="7772400" cy="1752600"/>
          </a:xfrm>
        </p:spPr>
        <p:txBody>
          <a:bodyPr rtlCol="0">
            <a:normAutofit fontScale="90000"/>
          </a:bodyPr>
          <a:lstStyle/>
          <a:p>
            <a:pPr eaLnBrk="1" fontAlgn="auto" hangingPunct="1">
              <a:spcAft>
                <a:spcPts val="0"/>
              </a:spcAft>
              <a:defRPr/>
            </a:pPr>
            <a:r>
              <a:rPr lang="en-US" dirty="0"/>
              <a:t>PRISM</a:t>
            </a:r>
            <a:br>
              <a:rPr lang="en-US" dirty="0"/>
            </a:br>
            <a:r>
              <a:rPr lang="en-US" dirty="0"/>
              <a:t>Computerized Inventory</a:t>
            </a:r>
            <a:br>
              <a:rPr lang="en-US" dirty="0"/>
            </a:br>
            <a:r>
              <a:rPr lang="en-US" dirty="0"/>
              <a:t>Management System</a:t>
            </a:r>
          </a:p>
        </p:txBody>
      </p:sp>
      <p:sp>
        <p:nvSpPr>
          <p:cNvPr id="49155" name="Rectangle 3"/>
          <p:cNvSpPr>
            <a:spLocks noGrp="1" noChangeArrowheads="1"/>
          </p:cNvSpPr>
          <p:nvPr>
            <p:ph type="subTitle" idx="1"/>
          </p:nvPr>
        </p:nvSpPr>
        <p:spPr>
          <a:xfrm>
            <a:off x="762000" y="2895600"/>
            <a:ext cx="7772400" cy="2895600"/>
          </a:xfrm>
        </p:spPr>
        <p:txBody>
          <a:bodyPr rtlCol="0">
            <a:normAutofit/>
          </a:bodyPr>
          <a:lstStyle/>
          <a:p>
            <a:pPr eaLnBrk="1" fontAlgn="auto" hangingPunct="1">
              <a:spcAft>
                <a:spcPts val="0"/>
              </a:spcAft>
              <a:defRPr/>
            </a:pPr>
            <a:r>
              <a:rPr lang="en-US" sz="4800" dirty="0"/>
              <a:t>Continuous Replenishment Processing CRP/SRO Supply Replenishment Ordering</a:t>
            </a:r>
            <a:endParaRPr lang="en-US" sz="4800" i="1" dirty="0"/>
          </a:p>
        </p:txBody>
      </p:sp>
    </p:spTree>
  </p:cSld>
  <p:clrMapOvr>
    <a:overrideClrMapping bg1="dk2" tx1="lt1" bg2="dk1"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S.R.O.?</a:t>
            </a:r>
          </a:p>
        </p:txBody>
      </p:sp>
      <p:sp>
        <p:nvSpPr>
          <p:cNvPr id="3" name="Content Placeholder 2"/>
          <p:cNvSpPr>
            <a:spLocks noGrp="1"/>
          </p:cNvSpPr>
          <p:nvPr>
            <p:ph sz="quarter" idx="1"/>
          </p:nvPr>
        </p:nvSpPr>
        <p:spPr/>
        <p:txBody>
          <a:bodyPr/>
          <a:lstStyle/>
          <a:p>
            <a:r>
              <a:rPr lang="en-US" dirty="0"/>
              <a:t>SRO uses CRP methods – Continuous Replenishment</a:t>
            </a:r>
          </a:p>
          <a:p>
            <a:r>
              <a:rPr lang="en-US" dirty="0"/>
              <a:t>Replace sold product at store using scan data.</a:t>
            </a:r>
          </a:p>
          <a:p>
            <a:r>
              <a:rPr lang="en-US" dirty="0"/>
              <a:t>Future Demand Planning is central to the SRO process.</a:t>
            </a:r>
          </a:p>
          <a:p>
            <a:r>
              <a:rPr lang="en-US" dirty="0"/>
              <a:t>Generates and Uses Customer and Store level Sales forecasts.</a:t>
            </a:r>
          </a:p>
          <a:p>
            <a:r>
              <a:rPr lang="en-US" dirty="0"/>
              <a:t>Careful Anticipation of Customer needs using delivery schedules.</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S.R.O. Supply Replenishment Ordering – Benefits</a:t>
            </a:r>
          </a:p>
        </p:txBody>
      </p:sp>
      <p:sp>
        <p:nvSpPr>
          <p:cNvPr id="3" name="Content Placeholder 2"/>
          <p:cNvSpPr>
            <a:spLocks noGrp="1"/>
          </p:cNvSpPr>
          <p:nvPr>
            <p:ph sz="quarter" idx="1"/>
          </p:nvPr>
        </p:nvSpPr>
        <p:spPr>
          <a:xfrm>
            <a:off x="533400" y="1600200"/>
            <a:ext cx="8382000" cy="5257800"/>
          </a:xfrm>
        </p:spPr>
        <p:txBody>
          <a:bodyPr>
            <a:normAutofit fontScale="70000" lnSpcReduction="20000"/>
          </a:bodyPr>
          <a:lstStyle/>
          <a:p>
            <a:pPr>
              <a:buSzPct val="90000"/>
              <a:buFont typeface="Arial" pitchFamily="34" charset="0"/>
              <a:buChar char="•"/>
            </a:pPr>
            <a:r>
              <a:rPr lang="en-US" sz="3200" dirty="0"/>
              <a:t>Automatically generates highly accurate time-phased suggestion of product shipments to individual store locations or routes.</a:t>
            </a:r>
          </a:p>
          <a:p>
            <a:pPr>
              <a:buSzPct val="90000"/>
              <a:buFont typeface="Arial" pitchFamily="34" charset="0"/>
              <a:buChar char="•"/>
            </a:pPr>
            <a:r>
              <a:rPr lang="en-US" sz="3200" dirty="0"/>
              <a:t>Eliminates the need for store management to place orders for product.  Systematizes replenishment.</a:t>
            </a:r>
          </a:p>
          <a:p>
            <a:pPr>
              <a:buSzPct val="90000"/>
              <a:buFont typeface="Arial" pitchFamily="34" charset="0"/>
              <a:buChar char="•"/>
            </a:pPr>
            <a:r>
              <a:rPr lang="en-US" sz="3200" dirty="0"/>
              <a:t>Significantly reduces out-of-stocks and overstocking at stores.</a:t>
            </a:r>
          </a:p>
          <a:p>
            <a:pPr>
              <a:buSzPct val="90000"/>
              <a:buFont typeface="Arial" pitchFamily="34" charset="0"/>
              <a:buChar char="•"/>
            </a:pPr>
            <a:r>
              <a:rPr lang="en-US" sz="3200" dirty="0"/>
              <a:t>Greatly improves utilization of distribution trucks.</a:t>
            </a:r>
          </a:p>
          <a:p>
            <a:pPr>
              <a:buSzPct val="90000"/>
              <a:buFont typeface="Arial" pitchFamily="34" charset="0"/>
              <a:buChar char="•"/>
            </a:pPr>
            <a:r>
              <a:rPr lang="en-US" sz="3200" dirty="0"/>
              <a:t>Leverages accurate daily sales forecast by SKU by store.</a:t>
            </a:r>
          </a:p>
          <a:p>
            <a:pPr>
              <a:buSzPct val="90000"/>
              <a:buFont typeface="Arial" pitchFamily="34" charset="0"/>
              <a:buChar char="•"/>
            </a:pPr>
            <a:r>
              <a:rPr lang="en-US" sz="3200" dirty="0"/>
              <a:t>Eliminates “sales voids” of forgotten products by ensuring even slow selling products are maintained in stock.  Increases sales.</a:t>
            </a:r>
          </a:p>
          <a:p>
            <a:pPr>
              <a:buSzPct val="90000"/>
              <a:buFont typeface="Arial" pitchFamily="34" charset="0"/>
              <a:buChar char="•"/>
            </a:pPr>
            <a:r>
              <a:rPr lang="en-US" sz="3200" dirty="0"/>
              <a:t>Can import and use actual sales scan data from the point of sale.</a:t>
            </a:r>
          </a:p>
          <a:p>
            <a:pPr eaLnBrk="1" hangingPunct="1">
              <a:buSzPct val="90000"/>
              <a:buFont typeface="Arial" pitchFamily="34" charset="0"/>
              <a:buChar char="•"/>
            </a:pPr>
            <a:r>
              <a:rPr lang="en-US" dirty="0"/>
              <a:t>Allows  import, edit and control of delivery schedules, reorder quantities, minimum inventory level, min by days supply, maximums, percent sales by day, inventory, shipments and sales.</a:t>
            </a:r>
          </a:p>
          <a:p>
            <a:pPr>
              <a:buSzPct val="90000"/>
              <a:buFont typeface="Arial" pitchFamily="34" charset="0"/>
              <a:buChar char="•"/>
            </a:pPr>
            <a:r>
              <a:rPr lang="en-US" sz="3200" dirty="0"/>
              <a:t>Automatically computes and uses fresh percent sales by day.</a:t>
            </a:r>
          </a:p>
          <a:p>
            <a:pPr>
              <a:buSzPct val="90000"/>
              <a:buFont typeface="Arial" pitchFamily="34" charset="0"/>
              <a:buChar char="•"/>
            </a:pPr>
            <a:r>
              <a:rPr lang="en-US" sz="3200" dirty="0"/>
              <a:t>Lets you analyze, study and chart the data and share with customer.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Analysis of SRO Requirements</a:t>
            </a:r>
          </a:p>
        </p:txBody>
      </p:sp>
      <p:sp>
        <p:nvSpPr>
          <p:cNvPr id="3" name="Content Placeholder 2"/>
          <p:cNvSpPr>
            <a:spLocks noGrp="1"/>
          </p:cNvSpPr>
          <p:nvPr>
            <p:ph sz="quarter" idx="1"/>
          </p:nvPr>
        </p:nvSpPr>
        <p:spPr>
          <a:xfrm>
            <a:off x="457200" y="1600200"/>
            <a:ext cx="8382000" cy="4495800"/>
          </a:xfrm>
        </p:spPr>
        <p:txBody>
          <a:bodyPr>
            <a:normAutofit fontScale="70000" lnSpcReduction="20000"/>
          </a:bodyPr>
          <a:lstStyle/>
          <a:p>
            <a:r>
              <a:rPr lang="en-US" dirty="0"/>
              <a:t>Setup and Configuration data. i.e. sales calendar, options, etc</a:t>
            </a:r>
          </a:p>
          <a:p>
            <a:r>
              <a:rPr lang="en-US" dirty="0"/>
              <a:t>Product Master Tables. </a:t>
            </a:r>
          </a:p>
          <a:p>
            <a:r>
              <a:rPr lang="en-US" dirty="0"/>
              <a:t>Location, Plant and Customer/Store Master.</a:t>
            </a:r>
          </a:p>
          <a:p>
            <a:r>
              <a:rPr lang="en-US" dirty="0"/>
              <a:t>Route Delivery Schedules, Minimums, Reorder Quantities.</a:t>
            </a:r>
          </a:p>
          <a:p>
            <a:r>
              <a:rPr lang="en-US" dirty="0"/>
              <a:t>Complete Store Level Forecast with daily resolution; promotional correlations.</a:t>
            </a:r>
          </a:p>
          <a:p>
            <a:r>
              <a:rPr lang="en-US" dirty="0"/>
              <a:t>Database of Store Level Inventory, Sales, Shipments.</a:t>
            </a:r>
          </a:p>
          <a:p>
            <a:r>
              <a:rPr lang="en-US" dirty="0"/>
              <a:t>Database of Percent Sales by Day by SKU by Store.</a:t>
            </a:r>
          </a:p>
          <a:p>
            <a:r>
              <a:rPr lang="en-US" dirty="0"/>
              <a:t>Import utility to accept sales &amp; inventory data from Stores.</a:t>
            </a:r>
          </a:p>
          <a:p>
            <a:r>
              <a:rPr lang="en-US" dirty="0"/>
              <a:t>Hand-Held Inventory Data Collection tools available.</a:t>
            </a:r>
          </a:p>
          <a:p>
            <a:r>
              <a:rPr lang="en-US" dirty="0"/>
              <a:t>Complete Reporting, Analysis and Charting.</a:t>
            </a:r>
          </a:p>
          <a:p>
            <a:r>
              <a:rPr lang="en-US" dirty="0"/>
              <a:t>Speed.  It quickly generates new orders every day.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00" dirty="0"/>
              <a:t>File Conversion Utility</a:t>
            </a:r>
            <a:br>
              <a:rPr lang="en-US" sz="3700" dirty="0"/>
            </a:br>
            <a:r>
              <a:rPr lang="en-US" sz="3700" dirty="0"/>
              <a:t>Main Screen</a:t>
            </a:r>
          </a:p>
        </p:txBody>
      </p:sp>
      <p:pic>
        <p:nvPicPr>
          <p:cNvPr id="4" name="Content Placeholder 3" descr="01 File Conversion Utility Main Screen.JPG"/>
          <p:cNvPicPr>
            <a:picLocks noGrp="1" noChangeAspect="1"/>
          </p:cNvPicPr>
          <p:nvPr>
            <p:ph idx="1"/>
          </p:nvPr>
        </p:nvPicPr>
        <p:blipFill>
          <a:blip r:embed="rId2" cstate="print"/>
          <a:stretch>
            <a:fillRect/>
          </a:stretch>
        </p:blipFill>
        <p:spPr>
          <a:xfrm>
            <a:off x="1181429" y="1600200"/>
            <a:ext cx="6781141" cy="4525963"/>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 Sales Scan Data</a:t>
            </a:r>
          </a:p>
        </p:txBody>
      </p:sp>
      <p:pic>
        <p:nvPicPr>
          <p:cNvPr id="4" name="Content Placeholder 3" descr="02 File Conversion Utility Import Scan Data.JPG"/>
          <p:cNvPicPr>
            <a:picLocks noGrp="1" noChangeAspect="1"/>
          </p:cNvPicPr>
          <p:nvPr>
            <p:ph idx="1"/>
          </p:nvPr>
        </p:nvPicPr>
        <p:blipFill>
          <a:blip r:embed="rId2" cstate="print"/>
          <a:stretch>
            <a:fillRect/>
          </a:stretch>
        </p:blipFill>
        <p:spPr>
          <a:xfrm>
            <a:off x="1175580" y="1600200"/>
            <a:ext cx="6792839"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81000"/>
            <a:ext cx="7772400" cy="1143000"/>
          </a:xfrm>
          <a:noFill/>
        </p:spPr>
        <p:txBody>
          <a:bodyPr/>
          <a:lstStyle/>
          <a:p>
            <a:pPr eaLnBrk="1" hangingPunct="1"/>
            <a:r>
              <a:rPr lang="en-US"/>
              <a:t>Prediction Software Incorporated</a:t>
            </a:r>
          </a:p>
        </p:txBody>
      </p:sp>
      <p:sp>
        <p:nvSpPr>
          <p:cNvPr id="8195" name="Rectangle 3"/>
          <p:cNvSpPr>
            <a:spLocks noGrp="1" noChangeArrowheads="1"/>
          </p:cNvSpPr>
          <p:nvPr>
            <p:ph idx="1"/>
          </p:nvPr>
        </p:nvSpPr>
        <p:spPr>
          <a:xfrm>
            <a:off x="685800" y="1905000"/>
            <a:ext cx="7772400" cy="4419600"/>
          </a:xfrm>
        </p:spPr>
        <p:txBody>
          <a:bodyPr/>
          <a:lstStyle/>
          <a:p>
            <a:pPr eaLnBrk="1" hangingPunct="1"/>
            <a:r>
              <a:rPr lang="en-US" sz="2600" dirty="0"/>
              <a:t>SPECIALIZE IN PROCESS INDUSTRIES</a:t>
            </a:r>
            <a:endParaRPr lang="en-US" sz="3000" dirty="0"/>
          </a:p>
          <a:p>
            <a:pPr lvl="1" eaLnBrk="1" hangingPunct="1"/>
            <a:r>
              <a:rPr lang="en-US" sz="1800" dirty="0"/>
              <a:t>More than 30 years of industry experience.</a:t>
            </a:r>
          </a:p>
          <a:p>
            <a:pPr lvl="1" eaLnBrk="1" hangingPunct="1"/>
            <a:r>
              <a:rPr lang="en-US" sz="1800" dirty="0"/>
              <a:t>Inventory and logistics related software.</a:t>
            </a:r>
          </a:p>
          <a:p>
            <a:pPr lvl="1" eaLnBrk="1" hangingPunct="1"/>
            <a:r>
              <a:rPr lang="en-US" sz="1800" dirty="0"/>
              <a:t>Internationalized products and services.</a:t>
            </a:r>
          </a:p>
          <a:p>
            <a:pPr lvl="1" eaLnBrk="1" hangingPunct="1"/>
            <a:r>
              <a:rPr lang="en-US" sz="1800" dirty="0"/>
              <a:t>Consulting and software customizations.</a:t>
            </a:r>
          </a:p>
          <a:p>
            <a:pPr eaLnBrk="1" hangingPunct="1"/>
            <a:r>
              <a:rPr lang="en-US" sz="2600" dirty="0"/>
              <a:t>PROVIDE INDIVIDUAL, PERSONAL SUPPORT</a:t>
            </a:r>
          </a:p>
          <a:p>
            <a:pPr lvl="1" eaLnBrk="1" hangingPunct="1"/>
            <a:r>
              <a:rPr lang="en-US" sz="1800" dirty="0"/>
              <a:t>Technical support and maintenance.</a:t>
            </a:r>
          </a:p>
          <a:p>
            <a:pPr lvl="1" eaLnBrk="1" hangingPunct="1"/>
            <a:r>
              <a:rPr lang="en-US" sz="1800" dirty="0"/>
              <a:t>Very quick response.</a:t>
            </a:r>
            <a:endParaRPr lang="en-US" dirty="0"/>
          </a:p>
          <a:p>
            <a:pPr eaLnBrk="1" hangingPunct="1"/>
            <a:r>
              <a:rPr lang="en-US" sz="2600" dirty="0"/>
              <a:t>INNOVATIVE SOFTWARE COMPANY</a:t>
            </a:r>
            <a:endParaRPr lang="en-US" dirty="0"/>
          </a:p>
          <a:p>
            <a:pPr lvl="1" eaLnBrk="1" hangingPunct="1"/>
            <a:r>
              <a:rPr lang="en-US" sz="1800" dirty="0"/>
              <a:t>Design creative, customizable solutions.</a:t>
            </a:r>
          </a:p>
          <a:p>
            <a:pPr lvl="1" eaLnBrk="1" hangingPunct="1"/>
            <a:r>
              <a:rPr lang="en-US" sz="1800" dirty="0"/>
              <a:t>Extensive use of internet, remote control &amp; cloud technology.</a:t>
            </a:r>
          </a:p>
          <a:p>
            <a:pPr lvl="1" eaLnBrk="1" hangingPunct="1"/>
            <a:r>
              <a:rPr lang="en-US" sz="1800" dirty="0"/>
              <a:t>Deep experienced in beverage industry.</a:t>
            </a: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anim calcmode="lin" valueType="num">
                                      <p:cBhvr additive="base">
                                        <p:cTn id="11"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19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anim calcmode="lin" valueType="num">
                                      <p:cBhvr additive="base">
                                        <p:cTn id="15"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19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anim calcmode="lin" valueType="num">
                                      <p:cBhvr additive="base">
                                        <p:cTn id="19"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anim calcmode="lin" valueType="num">
                                      <p:cBhvr additive="base">
                                        <p:cTn id="23"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195">
                                            <p:txEl>
                                              <p:pRg st="5" end="5"/>
                                            </p:txEl>
                                          </p:spTgt>
                                        </p:tgtEl>
                                        <p:attrNameLst>
                                          <p:attrName>style.visibility</p:attrName>
                                        </p:attrNameLst>
                                      </p:cBhvr>
                                      <p:to>
                                        <p:strVal val="visible"/>
                                      </p:to>
                                    </p:set>
                                    <p:anim calcmode="lin" valueType="num">
                                      <p:cBhvr additive="base">
                                        <p:cTn id="29"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19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195">
                                            <p:txEl>
                                              <p:pRg st="6" end="6"/>
                                            </p:txEl>
                                          </p:spTgt>
                                        </p:tgtEl>
                                        <p:attrNameLst>
                                          <p:attrName>style.visibility</p:attrName>
                                        </p:attrNameLst>
                                      </p:cBhvr>
                                      <p:to>
                                        <p:strVal val="visible"/>
                                      </p:to>
                                    </p:set>
                                    <p:anim calcmode="lin" valueType="num">
                                      <p:cBhvr additive="base">
                                        <p:cTn id="33"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19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195">
                                            <p:txEl>
                                              <p:pRg st="7" end="7"/>
                                            </p:txEl>
                                          </p:spTgt>
                                        </p:tgtEl>
                                        <p:attrNameLst>
                                          <p:attrName>style.visibility</p:attrName>
                                        </p:attrNameLst>
                                      </p:cBhvr>
                                      <p:to>
                                        <p:strVal val="visible"/>
                                      </p:to>
                                    </p:set>
                                    <p:anim calcmode="lin" valueType="num">
                                      <p:cBhvr additive="base">
                                        <p:cTn id="3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195">
                                            <p:txEl>
                                              <p:pRg st="8" end="8"/>
                                            </p:txEl>
                                          </p:spTgt>
                                        </p:tgtEl>
                                        <p:attrNameLst>
                                          <p:attrName>style.visibility</p:attrName>
                                        </p:attrNameLst>
                                      </p:cBhvr>
                                      <p:to>
                                        <p:strVal val="visible"/>
                                      </p:to>
                                    </p:set>
                                    <p:anim calcmode="lin" valueType="num">
                                      <p:cBhvr additive="base">
                                        <p:cTn id="43"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195">
                                            <p:txEl>
                                              <p:pRg st="9" end="9"/>
                                            </p:txEl>
                                          </p:spTgt>
                                        </p:tgtEl>
                                        <p:attrNameLst>
                                          <p:attrName>style.visibility</p:attrName>
                                        </p:attrNameLst>
                                      </p:cBhvr>
                                      <p:to>
                                        <p:strVal val="visible"/>
                                      </p:to>
                                    </p:set>
                                    <p:anim calcmode="lin" valueType="num">
                                      <p:cBhvr additive="base">
                                        <p:cTn id="47" dur="500" fill="hold"/>
                                        <p:tgtEl>
                                          <p:spTgt spid="819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195">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195">
                                            <p:txEl>
                                              <p:pRg st="10" end="10"/>
                                            </p:txEl>
                                          </p:spTgt>
                                        </p:tgtEl>
                                        <p:attrNameLst>
                                          <p:attrName>style.visibility</p:attrName>
                                        </p:attrNameLst>
                                      </p:cBhvr>
                                      <p:to>
                                        <p:strVal val="visible"/>
                                      </p:to>
                                    </p:set>
                                    <p:anim calcmode="lin" valueType="num">
                                      <p:cBhvr additive="base">
                                        <p:cTn id="51" dur="500" fill="hold"/>
                                        <p:tgtEl>
                                          <p:spTgt spid="8195">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195">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195">
                                            <p:txEl>
                                              <p:pRg st="11" end="11"/>
                                            </p:txEl>
                                          </p:spTgt>
                                        </p:tgtEl>
                                        <p:attrNameLst>
                                          <p:attrName>style.visibility</p:attrName>
                                        </p:attrNameLst>
                                      </p:cBhvr>
                                      <p:to>
                                        <p:strVal val="visible"/>
                                      </p:to>
                                    </p:set>
                                    <p:anim calcmode="lin" valueType="num">
                                      <p:cBhvr additive="base">
                                        <p:cTn id="55" dur="500" fill="hold"/>
                                        <p:tgtEl>
                                          <p:spTgt spid="819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19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 Many Data Types, </a:t>
            </a:r>
            <a:br>
              <a:rPr lang="en-US" dirty="0"/>
            </a:br>
            <a:r>
              <a:rPr lang="en-US" dirty="0"/>
              <a:t>Inventory &amp; Shipments</a:t>
            </a:r>
          </a:p>
        </p:txBody>
      </p:sp>
      <p:pic>
        <p:nvPicPr>
          <p:cNvPr id="4" name="Content Placeholder 3" descr="03 File Conversion Utility Standard Import Menu.JPG"/>
          <p:cNvPicPr>
            <a:picLocks noGrp="1" noChangeAspect="1"/>
          </p:cNvPicPr>
          <p:nvPr>
            <p:ph idx="1"/>
          </p:nvPr>
        </p:nvPicPr>
        <p:blipFill>
          <a:blip r:embed="rId2" cstate="print"/>
          <a:stretch>
            <a:fillRect/>
          </a:stretch>
        </p:blipFill>
        <p:spPr>
          <a:xfrm>
            <a:off x="1189192" y="1600200"/>
            <a:ext cx="6765615" cy="4525963"/>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Sales Forecasting System</a:t>
            </a:r>
            <a:br>
              <a:rPr lang="en-US" dirty="0"/>
            </a:br>
            <a:r>
              <a:rPr lang="en-US" dirty="0"/>
              <a:t>Main Screen</a:t>
            </a:r>
          </a:p>
        </p:txBody>
      </p:sp>
      <p:pic>
        <p:nvPicPr>
          <p:cNvPr id="4" name="Content Placeholder 3" descr="10 Forecasting Main Screen.JPG"/>
          <p:cNvPicPr>
            <a:picLocks noGrp="1" noChangeAspect="1"/>
          </p:cNvPicPr>
          <p:nvPr>
            <p:ph idx="1"/>
          </p:nvPr>
        </p:nvPicPr>
        <p:blipFill>
          <a:blip r:embed="rId2" cstate="print"/>
          <a:stretch>
            <a:fillRect/>
          </a:stretch>
        </p:blipFill>
        <p:spPr>
          <a:xfrm>
            <a:off x="1270503" y="1600200"/>
            <a:ext cx="6602994" cy="4525963"/>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 All Data Types by Store Location and Product</a:t>
            </a:r>
          </a:p>
        </p:txBody>
      </p:sp>
      <p:pic>
        <p:nvPicPr>
          <p:cNvPr id="4" name="Content Placeholder 3" descr="11 Forecasting File Menu.JPG"/>
          <p:cNvPicPr>
            <a:picLocks noGrp="1" noChangeAspect="1"/>
          </p:cNvPicPr>
          <p:nvPr>
            <p:ph idx="1"/>
          </p:nvPr>
        </p:nvPicPr>
        <p:blipFill>
          <a:blip r:embed="rId2" cstate="print"/>
          <a:stretch>
            <a:fillRect/>
          </a:stretch>
        </p:blipFill>
        <p:spPr>
          <a:xfrm>
            <a:off x="1277520" y="1600200"/>
            <a:ext cx="6588960" cy="4525963"/>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 Group Database</a:t>
            </a:r>
          </a:p>
        </p:txBody>
      </p:sp>
      <p:pic>
        <p:nvPicPr>
          <p:cNvPr id="4" name="Content Placeholder 3" descr="12 Forecasting Account Group Editor.JPG"/>
          <p:cNvPicPr>
            <a:picLocks noGrp="1" noChangeAspect="1"/>
          </p:cNvPicPr>
          <p:nvPr>
            <p:ph idx="1"/>
          </p:nvPr>
        </p:nvPicPr>
        <p:blipFill>
          <a:blip r:embed="rId2" cstate="print"/>
          <a:stretch>
            <a:fillRect/>
          </a:stretch>
        </p:blipFill>
        <p:spPr>
          <a:xfrm>
            <a:off x="2517412" y="1600200"/>
            <a:ext cx="4109175" cy="4525963"/>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Table Defines</a:t>
            </a:r>
            <a:br>
              <a:rPr lang="en-US" dirty="0"/>
            </a:br>
            <a:r>
              <a:rPr lang="en-US" dirty="0"/>
              <a:t>Individual Store Locations</a:t>
            </a:r>
          </a:p>
        </p:txBody>
      </p:sp>
      <p:pic>
        <p:nvPicPr>
          <p:cNvPr id="4" name="Content Placeholder 3" descr="13 Forecasting Customer Database.JPG"/>
          <p:cNvPicPr>
            <a:picLocks noGrp="1" noChangeAspect="1"/>
          </p:cNvPicPr>
          <p:nvPr>
            <p:ph idx="1"/>
          </p:nvPr>
        </p:nvPicPr>
        <p:blipFill>
          <a:blip r:embed="rId2" cstate="print"/>
          <a:stretch>
            <a:fillRect/>
          </a:stretch>
        </p:blipFill>
        <p:spPr>
          <a:xfrm>
            <a:off x="2256534" y="1600200"/>
            <a:ext cx="4630931" cy="4525963"/>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Delivery Schedules Organize the </a:t>
            </a:r>
            <a:br>
              <a:rPr lang="en-US" sz="3200" dirty="0"/>
            </a:br>
            <a:r>
              <a:rPr lang="en-US" sz="3200" dirty="0"/>
              <a:t>Days Each Store Can Receive Shipments</a:t>
            </a:r>
          </a:p>
        </p:txBody>
      </p:sp>
      <p:pic>
        <p:nvPicPr>
          <p:cNvPr id="4" name="Content Placeholder 3" descr="14 Forecasting Edit Delivery Schedule.JPG"/>
          <p:cNvPicPr>
            <a:picLocks noGrp="1" noChangeAspect="1"/>
          </p:cNvPicPr>
          <p:nvPr>
            <p:ph idx="1"/>
          </p:nvPr>
        </p:nvPicPr>
        <p:blipFill>
          <a:blip r:embed="rId2" cstate="print"/>
          <a:stretch>
            <a:fillRect/>
          </a:stretch>
        </p:blipFill>
        <p:spPr>
          <a:xfrm>
            <a:off x="2673346" y="1600200"/>
            <a:ext cx="3797307" cy="45259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Percentage of Sales By Day </a:t>
            </a:r>
            <a:br>
              <a:rPr lang="en-US" sz="3000" dirty="0"/>
            </a:br>
            <a:r>
              <a:rPr lang="en-US" sz="3000" dirty="0"/>
              <a:t>Computed During Import of Sales and Editable</a:t>
            </a:r>
          </a:p>
        </p:txBody>
      </p:sp>
      <p:pic>
        <p:nvPicPr>
          <p:cNvPr id="4" name="Content Placeholder 3" descr="15 Forecasting Edit % Sales By Day.JPG"/>
          <p:cNvPicPr>
            <a:picLocks noGrp="1" noChangeAspect="1"/>
          </p:cNvPicPr>
          <p:nvPr>
            <p:ph idx="1"/>
          </p:nvPr>
        </p:nvPicPr>
        <p:blipFill>
          <a:blip r:embed="rId2" cstate="print"/>
          <a:stretch>
            <a:fillRect/>
          </a:stretch>
        </p:blipFill>
        <p:spPr>
          <a:xfrm>
            <a:off x="2413102" y="1600200"/>
            <a:ext cx="4317796" cy="4525963"/>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Reorder Quantities Organize the </a:t>
            </a:r>
            <a:br>
              <a:rPr lang="en-US" sz="3400" dirty="0"/>
            </a:br>
            <a:r>
              <a:rPr lang="en-US" sz="3400" dirty="0"/>
              <a:t>Best Distributable Allocations</a:t>
            </a:r>
          </a:p>
        </p:txBody>
      </p:sp>
      <p:pic>
        <p:nvPicPr>
          <p:cNvPr id="4" name="Content Placeholder 3" descr="16 Forecasting Edit Reorder Quantities.JPG"/>
          <p:cNvPicPr>
            <a:picLocks noGrp="1" noChangeAspect="1"/>
          </p:cNvPicPr>
          <p:nvPr>
            <p:ph idx="1"/>
          </p:nvPr>
        </p:nvPicPr>
        <p:blipFill>
          <a:blip r:embed="rId2" cstate="print"/>
          <a:stretch>
            <a:fillRect/>
          </a:stretch>
        </p:blipFill>
        <p:spPr>
          <a:xfrm>
            <a:off x="2400486" y="1600200"/>
            <a:ext cx="4343027" cy="4525963"/>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Set Forecasting Statistical Method by Store Location and Product</a:t>
            </a:r>
          </a:p>
        </p:txBody>
      </p:sp>
      <p:pic>
        <p:nvPicPr>
          <p:cNvPr id="4" name="Content Placeholder 3" descr="17 Forecasting Edit Forecasting Methods.JPG"/>
          <p:cNvPicPr>
            <a:picLocks noGrp="1" noChangeAspect="1"/>
          </p:cNvPicPr>
          <p:nvPr>
            <p:ph idx="1"/>
          </p:nvPr>
        </p:nvPicPr>
        <p:blipFill>
          <a:blip r:embed="rId2" cstate="print"/>
          <a:stretch>
            <a:fillRect/>
          </a:stretch>
        </p:blipFill>
        <p:spPr>
          <a:xfrm>
            <a:off x="2305488" y="1600200"/>
            <a:ext cx="4533024" cy="452596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Edit or Set Parameters in Bulk for Locations &amp; Products with Similar Requirements</a:t>
            </a:r>
          </a:p>
        </p:txBody>
      </p:sp>
      <p:pic>
        <p:nvPicPr>
          <p:cNvPr id="4" name="Content Placeholder 3" descr="18 Forecasting Edit Parameters in Bulk.JPG"/>
          <p:cNvPicPr>
            <a:picLocks noGrp="1" noChangeAspect="1"/>
          </p:cNvPicPr>
          <p:nvPr>
            <p:ph idx="1"/>
          </p:nvPr>
        </p:nvPicPr>
        <p:blipFill>
          <a:blip r:embed="rId2" cstate="print"/>
          <a:stretch>
            <a:fillRect/>
          </a:stretch>
        </p:blipFill>
        <p:spPr>
          <a:xfrm>
            <a:off x="2234764" y="1600200"/>
            <a:ext cx="4674471" cy="45259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p:cNvPicPr>
            <a:picLocks noChangeArrowheads="1"/>
          </p:cNvPicPr>
          <p:nvPr/>
        </p:nvPicPr>
        <p:blipFill>
          <a:blip r:embed="rId2" cstate="print"/>
          <a:srcRect/>
          <a:stretch>
            <a:fillRect/>
          </a:stretch>
        </p:blipFill>
        <p:spPr bwMode="auto">
          <a:xfrm>
            <a:off x="228600" y="152400"/>
            <a:ext cx="8699500" cy="63912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Forecasting Editor - Select Date, </a:t>
            </a:r>
            <a:br>
              <a:rPr lang="en-US" sz="3400" dirty="0"/>
            </a:br>
            <a:r>
              <a:rPr lang="en-US" sz="3400" dirty="0"/>
              <a:t>Location and Horizon</a:t>
            </a:r>
          </a:p>
        </p:txBody>
      </p:sp>
      <p:pic>
        <p:nvPicPr>
          <p:cNvPr id="4" name="Content Placeholder 3" descr="19 Forecasting Editor Select Location and Date.JPG"/>
          <p:cNvPicPr>
            <a:picLocks noGrp="1" noChangeAspect="1"/>
          </p:cNvPicPr>
          <p:nvPr>
            <p:ph idx="1"/>
          </p:nvPr>
        </p:nvPicPr>
        <p:blipFill>
          <a:blip r:embed="rId2" cstate="print"/>
          <a:stretch>
            <a:fillRect/>
          </a:stretch>
        </p:blipFill>
        <p:spPr>
          <a:xfrm>
            <a:off x="1274011" y="1600200"/>
            <a:ext cx="6595977" cy="4525963"/>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Review Recent Actual Sales and </a:t>
            </a:r>
            <a:br>
              <a:rPr lang="en-US" sz="3000" dirty="0"/>
            </a:br>
            <a:r>
              <a:rPr lang="en-US" sz="3000" dirty="0"/>
              <a:t>Current Sales Forecast Horizon</a:t>
            </a:r>
          </a:p>
        </p:txBody>
      </p:sp>
      <p:pic>
        <p:nvPicPr>
          <p:cNvPr id="4" name="Content Placeholder 3" descr="20 Forecasting Editor Actual Sales and Forecast.JPG"/>
          <p:cNvPicPr>
            <a:picLocks noGrp="1" noChangeAspect="1"/>
          </p:cNvPicPr>
          <p:nvPr>
            <p:ph idx="1"/>
          </p:nvPr>
        </p:nvPicPr>
        <p:blipFill>
          <a:blip r:embed="rId2" cstate="print"/>
          <a:stretch>
            <a:fillRect/>
          </a:stretch>
        </p:blipFill>
        <p:spPr>
          <a:xfrm>
            <a:off x="756508" y="1600200"/>
            <a:ext cx="7630984" cy="452596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Detailed Forecasting by </a:t>
            </a:r>
            <a:br>
              <a:rPr lang="en-US" sz="3000" dirty="0"/>
            </a:br>
            <a:r>
              <a:rPr lang="en-US" sz="3000" dirty="0"/>
              <a:t>Customer Account Group and Product</a:t>
            </a:r>
          </a:p>
        </p:txBody>
      </p:sp>
      <p:pic>
        <p:nvPicPr>
          <p:cNvPr id="4" name="Content Placeholder 3" descr="21 Forecasting by Account Group.JPG"/>
          <p:cNvPicPr>
            <a:picLocks noGrp="1" noChangeAspect="1"/>
          </p:cNvPicPr>
          <p:nvPr>
            <p:ph idx="1"/>
          </p:nvPr>
        </p:nvPicPr>
        <p:blipFill>
          <a:blip r:embed="rId2" cstate="print"/>
          <a:stretch>
            <a:fillRect/>
          </a:stretch>
        </p:blipFill>
        <p:spPr>
          <a:xfrm>
            <a:off x="2100894" y="1600200"/>
            <a:ext cx="4942211" cy="4525963"/>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Graphically Review and Use </a:t>
            </a:r>
            <a:br>
              <a:rPr lang="en-US" sz="3400" dirty="0"/>
            </a:br>
            <a:r>
              <a:rPr lang="en-US" sz="3400" dirty="0"/>
              <a:t>Customer Level Data</a:t>
            </a:r>
          </a:p>
        </p:txBody>
      </p:sp>
      <p:pic>
        <p:nvPicPr>
          <p:cNvPr id="4" name="Content Placeholder 3" descr="22 Forecasting by Account Group with Chart.JPG"/>
          <p:cNvPicPr>
            <a:picLocks noGrp="1" noChangeAspect="1"/>
          </p:cNvPicPr>
          <p:nvPr>
            <p:ph idx="1"/>
          </p:nvPr>
        </p:nvPicPr>
        <p:blipFill>
          <a:blip r:embed="rId2" cstate="print"/>
          <a:stretch>
            <a:fillRect/>
          </a:stretch>
        </p:blipFill>
        <p:spPr>
          <a:xfrm>
            <a:off x="2100894" y="1600200"/>
            <a:ext cx="4942211" cy="452596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Selectively Generate or Update Sales Forecasts by Time Frame and Product</a:t>
            </a:r>
          </a:p>
        </p:txBody>
      </p:sp>
      <p:pic>
        <p:nvPicPr>
          <p:cNvPr id="4" name="Content Placeholder 3" descr="23 Forecasting Simplified Automatic Dialog.JPG"/>
          <p:cNvPicPr>
            <a:picLocks noGrp="1" noChangeAspect="1"/>
          </p:cNvPicPr>
          <p:nvPr>
            <p:ph idx="1"/>
          </p:nvPr>
        </p:nvPicPr>
        <p:blipFill>
          <a:blip r:embed="rId2" cstate="print"/>
          <a:stretch>
            <a:fillRect/>
          </a:stretch>
        </p:blipFill>
        <p:spPr>
          <a:xfrm>
            <a:off x="2705666" y="1600200"/>
            <a:ext cx="3732667" cy="4525963"/>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Charting Past Actual Sales Data </a:t>
            </a:r>
            <a:br>
              <a:rPr lang="en-US" sz="3200" dirty="0"/>
            </a:br>
            <a:r>
              <a:rPr lang="en-US" sz="3200" dirty="0"/>
              <a:t>From Any Time Frame</a:t>
            </a:r>
          </a:p>
        </p:txBody>
      </p:sp>
      <p:pic>
        <p:nvPicPr>
          <p:cNvPr id="4" name="Content Placeholder 3" descr="24 Forecasting Chart Same Time Prior Year.JPG"/>
          <p:cNvPicPr>
            <a:picLocks noGrp="1" noChangeAspect="1"/>
          </p:cNvPicPr>
          <p:nvPr>
            <p:ph idx="1"/>
          </p:nvPr>
        </p:nvPicPr>
        <p:blipFill>
          <a:blip r:embed="rId2" cstate="print"/>
          <a:stretch>
            <a:fillRect/>
          </a:stretch>
        </p:blipFill>
        <p:spPr>
          <a:xfrm>
            <a:off x="756508" y="1600200"/>
            <a:ext cx="7630984" cy="4525963"/>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Integrated Reporting &amp; Charting </a:t>
            </a:r>
            <a:br>
              <a:rPr lang="en-US" sz="3400" dirty="0"/>
            </a:br>
            <a:r>
              <a:rPr lang="en-US" sz="3400" dirty="0"/>
              <a:t>Application for Data Analysis </a:t>
            </a:r>
          </a:p>
        </p:txBody>
      </p:sp>
      <p:pic>
        <p:nvPicPr>
          <p:cNvPr id="4" name="Content Placeholder 3" descr="32 Reporting Main Screen.JPG"/>
          <p:cNvPicPr>
            <a:picLocks noGrp="1" noChangeAspect="1"/>
          </p:cNvPicPr>
          <p:nvPr>
            <p:ph idx="1"/>
          </p:nvPr>
        </p:nvPicPr>
        <p:blipFill>
          <a:blip r:embed="rId2" cstate="print"/>
          <a:stretch>
            <a:fillRect/>
          </a:stretch>
        </p:blipFill>
        <p:spPr>
          <a:xfrm>
            <a:off x="937086" y="1600200"/>
            <a:ext cx="7269828" cy="4525963"/>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Hundreds of Pre-Built Reports </a:t>
            </a:r>
            <a:br>
              <a:rPr lang="en-US" dirty="0"/>
            </a:br>
            <a:r>
              <a:rPr lang="en-US" dirty="0"/>
              <a:t>Can be User Customized</a:t>
            </a:r>
          </a:p>
        </p:txBody>
      </p:sp>
      <p:pic>
        <p:nvPicPr>
          <p:cNvPr id="4" name="Content Placeholder 3" descr="33 Reporting Report Selection.JPG"/>
          <p:cNvPicPr>
            <a:picLocks noGrp="1" noChangeAspect="1"/>
          </p:cNvPicPr>
          <p:nvPr>
            <p:ph idx="1"/>
          </p:nvPr>
        </p:nvPicPr>
        <p:blipFill>
          <a:blip r:embed="rId2" cstate="print"/>
          <a:stretch>
            <a:fillRect/>
          </a:stretch>
        </p:blipFill>
        <p:spPr>
          <a:xfrm>
            <a:off x="1505343" y="1600200"/>
            <a:ext cx="6133314" cy="4525963"/>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Planned Order Analysis Report</a:t>
            </a:r>
          </a:p>
        </p:txBody>
      </p:sp>
      <p:pic>
        <p:nvPicPr>
          <p:cNvPr id="4" name="Content Placeholder 3" descr="34 Planned Order Analysis 1.JPG"/>
          <p:cNvPicPr>
            <a:picLocks noGrp="1" noChangeAspect="1"/>
          </p:cNvPicPr>
          <p:nvPr>
            <p:ph idx="1"/>
          </p:nvPr>
        </p:nvPicPr>
        <p:blipFill>
          <a:blip r:embed="rId2" cstate="print"/>
          <a:stretch>
            <a:fillRect/>
          </a:stretch>
        </p:blipFill>
        <p:spPr>
          <a:xfrm>
            <a:off x="628802" y="1600200"/>
            <a:ext cx="7886395" cy="4525963"/>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the Detailed Solution</a:t>
            </a:r>
          </a:p>
        </p:txBody>
      </p:sp>
      <p:pic>
        <p:nvPicPr>
          <p:cNvPr id="4" name="Content Placeholder 3" descr="34 Planned Order Analysis 2.JPG"/>
          <p:cNvPicPr>
            <a:picLocks noGrp="1" noChangeAspect="1"/>
          </p:cNvPicPr>
          <p:nvPr>
            <p:ph idx="1"/>
          </p:nvPr>
        </p:nvPicPr>
        <p:blipFill>
          <a:blip r:embed="rId2" cstate="print"/>
          <a:stretch>
            <a:fillRect/>
          </a:stretch>
        </p:blipFill>
        <p:spPr>
          <a:xfrm>
            <a:off x="628802" y="1600200"/>
            <a:ext cx="7886395" cy="452596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304800"/>
            <a:ext cx="7772400" cy="1143000"/>
          </a:xfrm>
          <a:noFill/>
        </p:spPr>
        <p:txBody>
          <a:bodyPr/>
          <a:lstStyle/>
          <a:p>
            <a:pPr eaLnBrk="1" hangingPunct="1"/>
            <a:r>
              <a:rPr lang="en-US" sz="3200"/>
              <a:t>PRISM BENEFITS</a:t>
            </a:r>
          </a:p>
        </p:txBody>
      </p:sp>
      <p:sp>
        <p:nvSpPr>
          <p:cNvPr id="11267" name="Rectangle 3"/>
          <p:cNvSpPr>
            <a:spLocks noGrp="1" noChangeArrowheads="1"/>
          </p:cNvSpPr>
          <p:nvPr>
            <p:ph idx="1"/>
          </p:nvPr>
        </p:nvSpPr>
        <p:spPr>
          <a:xfrm>
            <a:off x="685800" y="1447800"/>
            <a:ext cx="7772400" cy="4114800"/>
          </a:xfrm>
        </p:spPr>
        <p:txBody>
          <a:bodyPr/>
          <a:lstStyle/>
          <a:p>
            <a:pPr eaLnBrk="1" hangingPunct="1">
              <a:buFont typeface="Monotype Sorts" pitchFamily="2" charset="2"/>
              <a:buChar char="l"/>
            </a:pPr>
            <a:r>
              <a:rPr lang="en-US" sz="1800" b="1"/>
              <a:t>Fully Integrated.</a:t>
            </a:r>
            <a:endParaRPr lang="en-US" sz="2800" b="1"/>
          </a:p>
          <a:p>
            <a:pPr eaLnBrk="1" hangingPunct="1">
              <a:buFont typeface="Monotype Sorts" pitchFamily="2" charset="2"/>
              <a:buChar char="l"/>
            </a:pPr>
            <a:r>
              <a:rPr lang="en-US" sz="1800" b="1"/>
              <a:t>Easy to use, Microsoft Windows based system.</a:t>
            </a:r>
          </a:p>
          <a:p>
            <a:pPr eaLnBrk="1" hangingPunct="1">
              <a:buFont typeface="Monotype Sorts" pitchFamily="2" charset="2"/>
              <a:buChar char="l"/>
            </a:pPr>
            <a:r>
              <a:rPr lang="en-US" sz="1800" b="1"/>
              <a:t>Works on Local Area Networks (LAN).</a:t>
            </a:r>
          </a:p>
          <a:p>
            <a:pPr eaLnBrk="1" hangingPunct="1">
              <a:buFont typeface="Monotype Sorts" pitchFamily="2" charset="2"/>
              <a:buChar char="l"/>
            </a:pPr>
            <a:r>
              <a:rPr lang="en-US" sz="1800" b="1"/>
              <a:t>Capable of working with any relational, SQL or ODBC database.</a:t>
            </a:r>
          </a:p>
          <a:p>
            <a:pPr eaLnBrk="1" hangingPunct="1">
              <a:buFont typeface="Monotype Sorts" pitchFamily="2" charset="2"/>
              <a:buChar char="l"/>
            </a:pPr>
            <a:r>
              <a:rPr lang="en-US" sz="1800" b="1"/>
              <a:t>Provides for simultaneous multiple user access.</a:t>
            </a:r>
          </a:p>
          <a:p>
            <a:pPr eaLnBrk="1" hangingPunct="1">
              <a:buFont typeface="Monotype Sorts" pitchFamily="2" charset="2"/>
              <a:buChar char="l"/>
            </a:pPr>
            <a:r>
              <a:rPr lang="en-US" sz="1800" b="1"/>
              <a:t>Is a true client-server system with real-time capability.</a:t>
            </a:r>
          </a:p>
          <a:p>
            <a:pPr eaLnBrk="1" hangingPunct="1">
              <a:buFont typeface="Monotype Sorts" pitchFamily="2" charset="2"/>
              <a:buChar char="l"/>
            </a:pPr>
            <a:r>
              <a:rPr lang="en-US" sz="1800" b="1"/>
              <a:t>Adds consistency and standardization to the operation.</a:t>
            </a:r>
          </a:p>
          <a:p>
            <a:pPr eaLnBrk="1" hangingPunct="1">
              <a:buFont typeface="Monotype Sorts" pitchFamily="2" charset="2"/>
              <a:buChar char="l"/>
            </a:pPr>
            <a:r>
              <a:rPr lang="en-US" sz="1800" b="1"/>
              <a:t>Improves management access to needed decision making data.</a:t>
            </a:r>
          </a:p>
          <a:p>
            <a:pPr eaLnBrk="1" hangingPunct="1">
              <a:buFont typeface="Monotype Sorts" pitchFamily="2" charset="2"/>
              <a:buChar char="l"/>
            </a:pPr>
            <a:r>
              <a:rPr lang="en-US" sz="1800" b="1"/>
              <a:t>Provides numerous reports and charts for analysis and performance measurement.</a:t>
            </a:r>
          </a:p>
          <a:p>
            <a:pPr eaLnBrk="1" hangingPunct="1">
              <a:buFont typeface="Monotype Sorts" pitchFamily="2" charset="2"/>
              <a:buChar char="l"/>
            </a:pPr>
            <a:r>
              <a:rPr lang="en-US" sz="1800" b="1"/>
              <a:t>Improves communications between locations and in the supply chain.</a:t>
            </a:r>
          </a:p>
          <a:p>
            <a:pPr eaLnBrk="1" hangingPunct="1">
              <a:buFont typeface="Monotype Sorts" pitchFamily="2" charset="2"/>
              <a:buChar char="l"/>
            </a:pPr>
            <a:r>
              <a:rPr lang="en-US" sz="1800" b="1"/>
              <a:t>Many other benefits to management and information systems.</a:t>
            </a:r>
          </a:p>
        </p:txBody>
      </p:sp>
    </p:spTree>
  </p:cSld>
  <p:clrMapOvr>
    <a:masterClrMapping/>
  </p:clrMapOvr>
  <p:transition spd="med">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anim to="" calcmode="lin" valueType="num">
                                      <p:cBhvr>
                                        <p:cTn id="7" dur="1" fill="hold"/>
                                        <p:tgtEl>
                                          <p:spTgt spid="1126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1267">
                                            <p:txEl>
                                              <p:pRg st="1" end="1"/>
                                            </p:txEl>
                                          </p:spTgt>
                                        </p:tgtEl>
                                        <p:attrNameLst>
                                          <p:attrName>style.visibility</p:attrName>
                                        </p:attrNameLst>
                                      </p:cBhvr>
                                      <p:to>
                                        <p:strVal val="visible"/>
                                      </p:to>
                                    </p:set>
                                    <p:anim to="" calcmode="lin" valueType="num">
                                      <p:cBhvr>
                                        <p:cTn id="12" dur="1" fill="hold"/>
                                        <p:tgtEl>
                                          <p:spTgt spid="1126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1267">
                                            <p:txEl>
                                              <p:pRg st="2" end="2"/>
                                            </p:txEl>
                                          </p:spTgt>
                                        </p:tgtEl>
                                        <p:attrNameLst>
                                          <p:attrName>style.visibility</p:attrName>
                                        </p:attrNameLst>
                                      </p:cBhvr>
                                      <p:to>
                                        <p:strVal val="visible"/>
                                      </p:to>
                                    </p:set>
                                    <p:anim to="" calcmode="lin" valueType="num">
                                      <p:cBhvr>
                                        <p:cTn id="17" dur="1" fill="hold"/>
                                        <p:tgtEl>
                                          <p:spTgt spid="11267">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1267">
                                            <p:txEl>
                                              <p:pRg st="3" end="3"/>
                                            </p:txEl>
                                          </p:spTgt>
                                        </p:tgtEl>
                                        <p:attrNameLst>
                                          <p:attrName>style.visibility</p:attrName>
                                        </p:attrNameLst>
                                      </p:cBhvr>
                                      <p:to>
                                        <p:strVal val="visible"/>
                                      </p:to>
                                    </p:set>
                                    <p:anim to="" calcmode="lin" valueType="num">
                                      <p:cBhvr>
                                        <p:cTn id="22" dur="1" fill="hold"/>
                                        <p:tgtEl>
                                          <p:spTgt spid="11267">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1267">
                                            <p:txEl>
                                              <p:pRg st="4" end="4"/>
                                            </p:txEl>
                                          </p:spTgt>
                                        </p:tgtEl>
                                        <p:attrNameLst>
                                          <p:attrName>style.visibility</p:attrName>
                                        </p:attrNameLst>
                                      </p:cBhvr>
                                      <p:to>
                                        <p:strVal val="visible"/>
                                      </p:to>
                                    </p:set>
                                    <p:anim to="" calcmode="lin" valueType="num">
                                      <p:cBhvr>
                                        <p:cTn id="27" dur="1" fill="hold"/>
                                        <p:tgtEl>
                                          <p:spTgt spid="11267">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1267">
                                            <p:txEl>
                                              <p:pRg st="5" end="5"/>
                                            </p:txEl>
                                          </p:spTgt>
                                        </p:tgtEl>
                                        <p:attrNameLst>
                                          <p:attrName>style.visibility</p:attrName>
                                        </p:attrNameLst>
                                      </p:cBhvr>
                                      <p:to>
                                        <p:strVal val="visible"/>
                                      </p:to>
                                    </p:set>
                                    <p:anim to="" calcmode="lin" valueType="num">
                                      <p:cBhvr>
                                        <p:cTn id="32" dur="1" fill="hold"/>
                                        <p:tgtEl>
                                          <p:spTgt spid="11267">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1267">
                                            <p:txEl>
                                              <p:pRg st="6" end="6"/>
                                            </p:txEl>
                                          </p:spTgt>
                                        </p:tgtEl>
                                        <p:attrNameLst>
                                          <p:attrName>style.visibility</p:attrName>
                                        </p:attrNameLst>
                                      </p:cBhvr>
                                      <p:to>
                                        <p:strVal val="visible"/>
                                      </p:to>
                                    </p:set>
                                    <p:anim to="" calcmode="lin" valueType="num">
                                      <p:cBhvr>
                                        <p:cTn id="37" dur="1" fill="hold"/>
                                        <p:tgtEl>
                                          <p:spTgt spid="11267">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1267">
                                            <p:txEl>
                                              <p:pRg st="7" end="7"/>
                                            </p:txEl>
                                          </p:spTgt>
                                        </p:tgtEl>
                                        <p:attrNameLst>
                                          <p:attrName>style.visibility</p:attrName>
                                        </p:attrNameLst>
                                      </p:cBhvr>
                                      <p:to>
                                        <p:strVal val="visible"/>
                                      </p:to>
                                    </p:set>
                                    <p:anim to="" calcmode="lin" valueType="num">
                                      <p:cBhvr>
                                        <p:cTn id="42" dur="1" fill="hold"/>
                                        <p:tgtEl>
                                          <p:spTgt spid="11267">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11267">
                                            <p:txEl>
                                              <p:pRg st="8" end="8"/>
                                            </p:txEl>
                                          </p:spTgt>
                                        </p:tgtEl>
                                        <p:attrNameLst>
                                          <p:attrName>style.visibility</p:attrName>
                                        </p:attrNameLst>
                                      </p:cBhvr>
                                      <p:to>
                                        <p:strVal val="visible"/>
                                      </p:to>
                                    </p:set>
                                    <p:anim to="" calcmode="lin" valueType="num">
                                      <p:cBhvr>
                                        <p:cTn id="47" dur="1" fill="hold"/>
                                        <p:tgtEl>
                                          <p:spTgt spid="11267">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11267">
                                            <p:txEl>
                                              <p:pRg st="9" end="9"/>
                                            </p:txEl>
                                          </p:spTgt>
                                        </p:tgtEl>
                                        <p:attrNameLst>
                                          <p:attrName>style.visibility</p:attrName>
                                        </p:attrNameLst>
                                      </p:cBhvr>
                                      <p:to>
                                        <p:strVal val="visible"/>
                                      </p:to>
                                    </p:set>
                                    <p:anim to="" calcmode="lin" valueType="num">
                                      <p:cBhvr>
                                        <p:cTn id="52" dur="1" fill="hold"/>
                                        <p:tgtEl>
                                          <p:spTgt spid="11267">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499"/>
                                          </p:stCondLst>
                                        </p:cTn>
                                        <p:tgtEl>
                                          <p:spTgt spid="11267">
                                            <p:txEl>
                                              <p:pRg st="10" end="10"/>
                                            </p:txEl>
                                          </p:spTgt>
                                        </p:tgtEl>
                                        <p:attrNameLst>
                                          <p:attrName>style.visibility</p:attrName>
                                        </p:attrNameLst>
                                      </p:cBhvr>
                                      <p:to>
                                        <p:strVal val="visible"/>
                                      </p:to>
                                    </p:set>
                                    <p:anim to="" calcmode="lin" valueType="num">
                                      <p:cBhvr>
                                        <p:cTn id="57" dur="1" fill="hold"/>
                                        <p:tgtEl>
                                          <p:spTgt spid="11267">
                                            <p:txEl>
                                              <p:pRg st="10" end="1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 and Check the Data</a:t>
            </a:r>
          </a:p>
        </p:txBody>
      </p:sp>
      <p:pic>
        <p:nvPicPr>
          <p:cNvPr id="4" name="Content Placeholder 3" descr="34 Planned Order Analysis 3.JPG"/>
          <p:cNvPicPr>
            <a:picLocks noGrp="1" noChangeAspect="1"/>
          </p:cNvPicPr>
          <p:nvPr>
            <p:ph idx="1"/>
          </p:nvPr>
        </p:nvPicPr>
        <p:blipFill>
          <a:blip r:embed="rId2" cstate="print"/>
          <a:stretch>
            <a:fillRect/>
          </a:stretch>
        </p:blipFill>
        <p:spPr>
          <a:xfrm>
            <a:off x="628802" y="1600200"/>
            <a:ext cx="7886395" cy="4525963"/>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Phased Analysis </a:t>
            </a:r>
            <a:br>
              <a:rPr lang="en-US" dirty="0"/>
            </a:br>
            <a:r>
              <a:rPr lang="en-US" dirty="0"/>
              <a:t>of Suggested Planned Orders</a:t>
            </a:r>
          </a:p>
        </p:txBody>
      </p:sp>
      <p:pic>
        <p:nvPicPr>
          <p:cNvPr id="4" name="Content Placeholder 3" descr="34 Planned Order Analysis 4.JPG"/>
          <p:cNvPicPr>
            <a:picLocks noGrp="1" noChangeAspect="1"/>
          </p:cNvPicPr>
          <p:nvPr>
            <p:ph idx="1"/>
          </p:nvPr>
        </p:nvPicPr>
        <p:blipFill>
          <a:blip r:embed="rId2" cstate="print"/>
          <a:stretch>
            <a:fillRect/>
          </a:stretch>
        </p:blipFill>
        <p:spPr>
          <a:xfrm>
            <a:off x="628802" y="1600200"/>
            <a:ext cx="7886395" cy="4525963"/>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Export Planned Orders </a:t>
            </a:r>
            <a:br>
              <a:rPr lang="en-US" dirty="0"/>
            </a:br>
            <a:r>
              <a:rPr lang="en-US" dirty="0"/>
              <a:t>to XML, CSV or  Fixed Formats</a:t>
            </a:r>
          </a:p>
        </p:txBody>
      </p:sp>
      <p:pic>
        <p:nvPicPr>
          <p:cNvPr id="4" name="Content Placeholder 3" descr="40 SRO Data Output to Text File.JPG"/>
          <p:cNvPicPr>
            <a:picLocks noGrp="1" noChangeAspect="1"/>
          </p:cNvPicPr>
          <p:nvPr>
            <p:ph idx="1"/>
          </p:nvPr>
        </p:nvPicPr>
        <p:blipFill>
          <a:blip r:embed="rId2" cstate="print"/>
          <a:stretch>
            <a:fillRect/>
          </a:stretch>
        </p:blipFill>
        <p:spPr>
          <a:xfrm>
            <a:off x="1267806" y="1600200"/>
            <a:ext cx="6608387" cy="4525963"/>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685800" y="533400"/>
            <a:ext cx="7772400" cy="1752600"/>
          </a:xfrm>
        </p:spPr>
        <p:txBody>
          <a:bodyPr rtlCol="0">
            <a:normAutofit fontScale="90000"/>
          </a:bodyPr>
          <a:lstStyle/>
          <a:p>
            <a:pPr eaLnBrk="1" fontAlgn="auto" hangingPunct="1">
              <a:spcAft>
                <a:spcPts val="0"/>
              </a:spcAft>
              <a:defRPr/>
            </a:pPr>
            <a:r>
              <a:rPr lang="en-US" dirty="0"/>
              <a:t>PRISM</a:t>
            </a:r>
            <a:br>
              <a:rPr lang="en-US" dirty="0"/>
            </a:br>
            <a:r>
              <a:rPr lang="en-US" dirty="0"/>
              <a:t>Computerized Inventory</a:t>
            </a:r>
            <a:br>
              <a:rPr lang="en-US" dirty="0"/>
            </a:br>
            <a:r>
              <a:rPr lang="en-US" dirty="0"/>
              <a:t>Management System</a:t>
            </a:r>
          </a:p>
        </p:txBody>
      </p:sp>
      <p:sp>
        <p:nvSpPr>
          <p:cNvPr id="49155" name="Rectangle 3"/>
          <p:cNvSpPr>
            <a:spLocks noGrp="1" noChangeArrowheads="1"/>
          </p:cNvSpPr>
          <p:nvPr>
            <p:ph type="subTitle" idx="1"/>
          </p:nvPr>
        </p:nvSpPr>
        <p:spPr>
          <a:xfrm>
            <a:off x="1371600" y="3276600"/>
            <a:ext cx="6400800" cy="1752600"/>
          </a:xfrm>
        </p:spPr>
        <p:txBody>
          <a:bodyPr rtlCol="0">
            <a:normAutofit/>
          </a:bodyPr>
          <a:lstStyle/>
          <a:p>
            <a:pPr eaLnBrk="1" fontAlgn="auto" hangingPunct="1">
              <a:spcAft>
                <a:spcPts val="0"/>
              </a:spcAft>
              <a:buFont typeface="Arial" pitchFamily="34" charset="0"/>
              <a:buNone/>
              <a:defRPr/>
            </a:pPr>
            <a:r>
              <a:rPr lang="en-US" sz="4800" i="1"/>
              <a:t>Hand-Held Computer Data Collection</a:t>
            </a:r>
          </a:p>
        </p:txBody>
      </p:sp>
    </p:spTree>
  </p:cSld>
  <p:clrMapOvr>
    <a:overrideClrMapping bg1="dk2" tx1="lt1" bg2="dk1"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304800"/>
            <a:ext cx="7772400" cy="1143000"/>
          </a:xfrm>
        </p:spPr>
        <p:txBody>
          <a:bodyPr rtlCol="0">
            <a:normAutofit fontScale="90000"/>
          </a:bodyPr>
          <a:lstStyle/>
          <a:p>
            <a:pPr eaLnBrk="1" fontAlgn="auto" hangingPunct="1">
              <a:spcAft>
                <a:spcPts val="0"/>
              </a:spcAft>
              <a:defRPr/>
            </a:pPr>
            <a:r>
              <a:rPr lang="en-US" sz="3600"/>
              <a:t>Problems with Traditional Manual Inventory Counting Methods</a:t>
            </a:r>
          </a:p>
        </p:txBody>
      </p:sp>
      <p:sp>
        <p:nvSpPr>
          <p:cNvPr id="50179" name="Rectangle 3"/>
          <p:cNvSpPr>
            <a:spLocks noGrp="1" noChangeArrowheads="1"/>
          </p:cNvSpPr>
          <p:nvPr>
            <p:ph idx="1"/>
          </p:nvPr>
        </p:nvSpPr>
        <p:spPr>
          <a:xfrm>
            <a:off x="685800" y="1600200"/>
            <a:ext cx="7772400" cy="4495800"/>
          </a:xfrm>
        </p:spPr>
        <p:txBody>
          <a:bodyPr rtlCol="0">
            <a:normAutofit lnSpcReduction="10000"/>
          </a:bodyPr>
          <a:lstStyle/>
          <a:p>
            <a:pPr eaLnBrk="1" fontAlgn="auto" hangingPunct="1">
              <a:spcAft>
                <a:spcPts val="0"/>
              </a:spcAft>
              <a:buFont typeface="Monotype Sorts" pitchFamily="2" charset="2"/>
              <a:buChar char="l"/>
              <a:defRPr/>
            </a:pPr>
            <a:r>
              <a:rPr lang="en-US" sz="1800"/>
              <a:t>Uses Pen/Pencil and clipboard.</a:t>
            </a:r>
          </a:p>
          <a:p>
            <a:pPr eaLnBrk="1" fontAlgn="auto" hangingPunct="1">
              <a:spcAft>
                <a:spcPts val="0"/>
              </a:spcAft>
              <a:buFont typeface="Monotype Sorts" pitchFamily="2" charset="2"/>
              <a:buChar char="l"/>
              <a:defRPr/>
            </a:pPr>
            <a:r>
              <a:rPr lang="en-US" sz="1800"/>
              <a:t>Uses forms which must be created ahead of time. Forms have lots of lines and boxes, limited space to record, and several pages may be required based on the # of SKUs.</a:t>
            </a:r>
          </a:p>
          <a:p>
            <a:pPr eaLnBrk="1" fontAlgn="auto" hangingPunct="1">
              <a:spcAft>
                <a:spcPts val="0"/>
              </a:spcAft>
              <a:buFont typeface="Monotype Sorts" pitchFamily="2" charset="2"/>
              <a:buChar char="l"/>
              <a:defRPr/>
            </a:pPr>
            <a:r>
              <a:rPr lang="en-US" sz="1800"/>
              <a:t>Illegible manual handwriting.</a:t>
            </a:r>
          </a:p>
          <a:p>
            <a:pPr eaLnBrk="1" fontAlgn="auto" hangingPunct="1">
              <a:spcAft>
                <a:spcPts val="0"/>
              </a:spcAft>
              <a:buFont typeface="Monotype Sorts" pitchFamily="2" charset="2"/>
              <a:buChar char="l"/>
              <a:defRPr/>
            </a:pPr>
            <a:r>
              <a:rPr lang="en-US" sz="1800"/>
              <a:t>Manual Reconciliation - must remember conversion factors (units/pallet, units/layer), must read numbers of hand written sheet.</a:t>
            </a:r>
          </a:p>
          <a:p>
            <a:pPr eaLnBrk="1" fontAlgn="auto" hangingPunct="1">
              <a:spcAft>
                <a:spcPts val="0"/>
              </a:spcAft>
              <a:buFont typeface="Monotype Sorts" pitchFamily="2" charset="2"/>
              <a:buChar char="l"/>
              <a:defRPr/>
            </a:pPr>
            <a:r>
              <a:rPr lang="en-US" sz="1800"/>
              <a:t>User must perform calculations using a calculator and usually record, by handwriting, the total prior to data entry.</a:t>
            </a:r>
          </a:p>
          <a:p>
            <a:pPr eaLnBrk="1" fontAlgn="auto" hangingPunct="1">
              <a:spcAft>
                <a:spcPts val="0"/>
              </a:spcAft>
              <a:buFont typeface="Monotype Sorts" pitchFamily="2" charset="2"/>
              <a:buChar char="l"/>
              <a:defRPr/>
            </a:pPr>
            <a:r>
              <a:rPr lang="en-US" sz="1800"/>
              <a:t>Data entry into the host computer is sometimes performed by a different person causing a delay in the time that the inventory is available in the system.</a:t>
            </a:r>
          </a:p>
          <a:p>
            <a:pPr eaLnBrk="1" fontAlgn="auto" hangingPunct="1">
              <a:spcAft>
                <a:spcPts val="0"/>
              </a:spcAft>
              <a:buFont typeface="Monotype Sorts" pitchFamily="2" charset="2"/>
              <a:buChar char="l"/>
              <a:defRPr/>
            </a:pPr>
            <a:r>
              <a:rPr lang="en-US" sz="1800"/>
              <a:t>Mistakes are commonly made during the manual data entry due to hard to read handwriting or entering in the incorrect number into the host, or entering the incorrect product code or line number.</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0179">
                                            <p:txEl>
                                              <p:pRg st="0" end="0"/>
                                            </p:txEl>
                                          </p:spTgt>
                                        </p:tgtEl>
                                        <p:attrNameLst>
                                          <p:attrName>style.visibility</p:attrName>
                                        </p:attrNameLst>
                                      </p:cBhvr>
                                      <p:to>
                                        <p:strVal val="visible"/>
                                      </p:to>
                                    </p:set>
                                    <p:anim to="" calcmode="lin" valueType="num">
                                      <p:cBhvr>
                                        <p:cTn id="7" dur="1" fill="hold"/>
                                        <p:tgtEl>
                                          <p:spTgt spid="5017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0179">
                                            <p:txEl>
                                              <p:pRg st="1" end="1"/>
                                            </p:txEl>
                                          </p:spTgt>
                                        </p:tgtEl>
                                        <p:attrNameLst>
                                          <p:attrName>style.visibility</p:attrName>
                                        </p:attrNameLst>
                                      </p:cBhvr>
                                      <p:to>
                                        <p:strVal val="visible"/>
                                      </p:to>
                                    </p:set>
                                    <p:anim to="" calcmode="lin" valueType="num">
                                      <p:cBhvr>
                                        <p:cTn id="12" dur="1" fill="hold"/>
                                        <p:tgtEl>
                                          <p:spTgt spid="5017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0179">
                                            <p:txEl>
                                              <p:pRg st="2" end="2"/>
                                            </p:txEl>
                                          </p:spTgt>
                                        </p:tgtEl>
                                        <p:attrNameLst>
                                          <p:attrName>style.visibility</p:attrName>
                                        </p:attrNameLst>
                                      </p:cBhvr>
                                      <p:to>
                                        <p:strVal val="visible"/>
                                      </p:to>
                                    </p:set>
                                    <p:anim to="" calcmode="lin" valueType="num">
                                      <p:cBhvr>
                                        <p:cTn id="17" dur="1" fill="hold"/>
                                        <p:tgtEl>
                                          <p:spTgt spid="5017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0179">
                                            <p:txEl>
                                              <p:pRg st="3" end="3"/>
                                            </p:txEl>
                                          </p:spTgt>
                                        </p:tgtEl>
                                        <p:attrNameLst>
                                          <p:attrName>style.visibility</p:attrName>
                                        </p:attrNameLst>
                                      </p:cBhvr>
                                      <p:to>
                                        <p:strVal val="visible"/>
                                      </p:to>
                                    </p:set>
                                    <p:anim to="" calcmode="lin" valueType="num">
                                      <p:cBhvr>
                                        <p:cTn id="22" dur="1" fill="hold"/>
                                        <p:tgtEl>
                                          <p:spTgt spid="5017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0179">
                                            <p:txEl>
                                              <p:pRg st="4" end="4"/>
                                            </p:txEl>
                                          </p:spTgt>
                                        </p:tgtEl>
                                        <p:attrNameLst>
                                          <p:attrName>style.visibility</p:attrName>
                                        </p:attrNameLst>
                                      </p:cBhvr>
                                      <p:to>
                                        <p:strVal val="visible"/>
                                      </p:to>
                                    </p:set>
                                    <p:anim to="" calcmode="lin" valueType="num">
                                      <p:cBhvr>
                                        <p:cTn id="27" dur="1" fill="hold"/>
                                        <p:tgtEl>
                                          <p:spTgt spid="5017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50179">
                                            <p:txEl>
                                              <p:pRg st="5" end="5"/>
                                            </p:txEl>
                                          </p:spTgt>
                                        </p:tgtEl>
                                        <p:attrNameLst>
                                          <p:attrName>style.visibility</p:attrName>
                                        </p:attrNameLst>
                                      </p:cBhvr>
                                      <p:to>
                                        <p:strVal val="visible"/>
                                      </p:to>
                                    </p:set>
                                    <p:anim to="" calcmode="lin" valueType="num">
                                      <p:cBhvr>
                                        <p:cTn id="32" dur="1" fill="hold"/>
                                        <p:tgtEl>
                                          <p:spTgt spid="50179">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50179">
                                            <p:txEl>
                                              <p:pRg st="6" end="6"/>
                                            </p:txEl>
                                          </p:spTgt>
                                        </p:tgtEl>
                                        <p:attrNameLst>
                                          <p:attrName>style.visibility</p:attrName>
                                        </p:attrNameLst>
                                      </p:cBhvr>
                                      <p:to>
                                        <p:strVal val="visible"/>
                                      </p:to>
                                    </p:set>
                                    <p:anim to="" calcmode="lin" valueType="num">
                                      <p:cBhvr>
                                        <p:cTn id="37" dur="1" fill="hold"/>
                                        <p:tgtEl>
                                          <p:spTgt spid="50179">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685800" y="457200"/>
            <a:ext cx="7772400" cy="1143000"/>
          </a:xfrm>
          <a:noFill/>
        </p:spPr>
        <p:txBody>
          <a:bodyPr/>
          <a:lstStyle/>
          <a:p>
            <a:pPr eaLnBrk="1" hangingPunct="1"/>
            <a:r>
              <a:rPr lang="en-US" sz="3600"/>
              <a:t>Summary of Traditional Methods</a:t>
            </a:r>
          </a:p>
        </p:txBody>
      </p:sp>
      <p:sp>
        <p:nvSpPr>
          <p:cNvPr id="51203" name="Rectangle 3"/>
          <p:cNvSpPr>
            <a:spLocks noGrp="1" noChangeArrowheads="1"/>
          </p:cNvSpPr>
          <p:nvPr>
            <p:ph type="subTitle" idx="1"/>
          </p:nvPr>
        </p:nvSpPr>
        <p:spPr>
          <a:xfrm>
            <a:off x="914400" y="1752600"/>
            <a:ext cx="7162800" cy="4419600"/>
          </a:xfrm>
        </p:spPr>
        <p:txBody>
          <a:bodyPr rtlCol="0">
            <a:normAutofit/>
          </a:bodyPr>
          <a:lstStyle/>
          <a:p>
            <a:pPr eaLnBrk="1" fontAlgn="auto" hangingPunct="1">
              <a:spcAft>
                <a:spcPts val="0"/>
              </a:spcAft>
              <a:buFont typeface="Arial" pitchFamily="34" charset="0"/>
              <a:buNone/>
              <a:defRPr/>
            </a:pPr>
            <a:r>
              <a:rPr lang="en-US" sz="2000"/>
              <a:t>Traditional manual methods take a lot of time, could involve several people in the process, are very prone to error, and cause delays in getting the data to the people who need it  (i.e. inventory controller/clerk, production/distribution  department, etc.).</a:t>
            </a:r>
          </a:p>
          <a:p>
            <a:pPr eaLnBrk="1" fontAlgn="auto" hangingPunct="1">
              <a:spcAft>
                <a:spcPts val="0"/>
              </a:spcAft>
              <a:buFont typeface="Arial" pitchFamily="34" charset="0"/>
              <a:buNone/>
              <a:defRPr/>
            </a:pPr>
            <a:endParaRPr lang="en-US" sz="2000"/>
          </a:p>
          <a:p>
            <a:pPr eaLnBrk="1" fontAlgn="auto" hangingPunct="1">
              <a:spcAft>
                <a:spcPts val="0"/>
              </a:spcAft>
              <a:buFont typeface="Arial" pitchFamily="34" charset="0"/>
              <a:buNone/>
              <a:defRPr/>
            </a:pPr>
            <a:r>
              <a:rPr lang="en-US" sz="2000"/>
              <a:t>Because traditional methods take such a long time to complete the entire process accurately, sometimes companies resort to partial counts or package only counts or sometimes no count at all. This hurts the supply chain because it forces production and distribution to use old or estimated information, and limits the ability to react quickly to specific SKU inventory changes. This also limits the controllers ability to catch inventory shrinkage.</a:t>
            </a:r>
          </a:p>
        </p:txBody>
      </p:sp>
    </p:spTree>
  </p:cSld>
  <p:clrMapOvr>
    <a:overrideClrMapping bg1="dk2" tx1="lt1" bg2="dk1"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0"/>
            <a:ext cx="7772400" cy="838200"/>
          </a:xfrm>
          <a:noFill/>
        </p:spPr>
        <p:txBody>
          <a:bodyPr/>
          <a:lstStyle/>
          <a:p>
            <a:pPr eaLnBrk="1" hangingPunct="1"/>
            <a:r>
              <a:rPr lang="en-US" sz="3600"/>
              <a:t>PRISMpad Benefits</a:t>
            </a:r>
          </a:p>
        </p:txBody>
      </p:sp>
      <p:sp>
        <p:nvSpPr>
          <p:cNvPr id="78851" name="Rectangle 3"/>
          <p:cNvSpPr>
            <a:spLocks noGrp="1" noChangeArrowheads="1"/>
          </p:cNvSpPr>
          <p:nvPr>
            <p:ph idx="1"/>
          </p:nvPr>
        </p:nvSpPr>
        <p:spPr>
          <a:xfrm>
            <a:off x="457200" y="914400"/>
            <a:ext cx="8458200" cy="5638800"/>
          </a:xfrm>
        </p:spPr>
        <p:txBody>
          <a:bodyPr rtlCol="0">
            <a:normAutofit lnSpcReduction="10000"/>
          </a:bodyPr>
          <a:lstStyle/>
          <a:p>
            <a:pPr eaLnBrk="1" fontAlgn="auto" hangingPunct="1">
              <a:spcAft>
                <a:spcPts val="0"/>
              </a:spcAft>
              <a:buFont typeface="Monotype Sorts" pitchFamily="2" charset="2"/>
              <a:buChar char="l"/>
              <a:defRPr/>
            </a:pPr>
            <a:r>
              <a:rPr lang="en-US" sz="2200" dirty="0"/>
              <a:t>Paperless data collection</a:t>
            </a:r>
          </a:p>
          <a:p>
            <a:pPr eaLnBrk="1" fontAlgn="auto" hangingPunct="1">
              <a:spcAft>
                <a:spcPts val="0"/>
              </a:spcAft>
              <a:buFont typeface="Monotype Sorts" pitchFamily="2" charset="2"/>
              <a:buChar char="l"/>
              <a:defRPr/>
            </a:pPr>
            <a:r>
              <a:rPr lang="en-US" sz="2200" dirty="0"/>
              <a:t>Familiar user interface looks and feels like pen &amp; paper</a:t>
            </a:r>
          </a:p>
          <a:p>
            <a:pPr eaLnBrk="1" fontAlgn="auto" hangingPunct="1">
              <a:spcAft>
                <a:spcPts val="0"/>
              </a:spcAft>
              <a:buFont typeface="Monotype Sorts" pitchFamily="2" charset="2"/>
              <a:buChar char="l"/>
              <a:defRPr/>
            </a:pPr>
            <a:r>
              <a:rPr lang="en-US" sz="2200" dirty="0"/>
              <a:t>Records transaction type &amp; location address of inventory</a:t>
            </a:r>
          </a:p>
          <a:p>
            <a:pPr eaLnBrk="1" fontAlgn="auto" hangingPunct="1">
              <a:spcAft>
                <a:spcPts val="0"/>
              </a:spcAft>
              <a:buFont typeface="Monotype Sorts" pitchFamily="2" charset="2"/>
              <a:buChar char="l"/>
              <a:defRPr/>
            </a:pPr>
            <a:r>
              <a:rPr lang="en-US" sz="2200" dirty="0"/>
              <a:t>Records date code, batch number, sequence &amp; S/N of inventory</a:t>
            </a:r>
          </a:p>
          <a:p>
            <a:pPr eaLnBrk="1" fontAlgn="auto" hangingPunct="1">
              <a:spcAft>
                <a:spcPts val="0"/>
              </a:spcAft>
              <a:buFont typeface="Monotype Sorts" pitchFamily="2" charset="2"/>
              <a:buChar char="l"/>
              <a:defRPr/>
            </a:pPr>
            <a:r>
              <a:rPr lang="en-US" sz="2200" dirty="0"/>
              <a:t>Allows bar code scanning of UPC, GS1-128 and custom labels. Prints custom barcode labels of various sizes with mobile printer.</a:t>
            </a:r>
          </a:p>
          <a:p>
            <a:pPr eaLnBrk="1" fontAlgn="auto" hangingPunct="1">
              <a:spcAft>
                <a:spcPts val="0"/>
              </a:spcAft>
              <a:buFont typeface="Monotype Sorts" pitchFamily="2" charset="2"/>
              <a:buChar char="l"/>
              <a:defRPr/>
            </a:pPr>
            <a:r>
              <a:rPr lang="en-US" sz="2200" dirty="0"/>
              <a:t>Handwriting recognition</a:t>
            </a:r>
          </a:p>
          <a:p>
            <a:pPr eaLnBrk="1" fontAlgn="auto" hangingPunct="1">
              <a:spcAft>
                <a:spcPts val="0"/>
              </a:spcAft>
              <a:buFont typeface="Monotype Sorts" pitchFamily="2" charset="2"/>
              <a:buChar char="l"/>
              <a:defRPr/>
            </a:pPr>
            <a:r>
              <a:rPr lang="en-US" sz="2200" dirty="0"/>
              <a:t>Eliminates all mathematical computations and errors</a:t>
            </a:r>
          </a:p>
          <a:p>
            <a:pPr eaLnBrk="1" fontAlgn="auto" hangingPunct="1">
              <a:spcAft>
                <a:spcPts val="0"/>
              </a:spcAft>
              <a:buFont typeface="Monotype Sorts" pitchFamily="2" charset="2"/>
              <a:buChar char="l"/>
              <a:defRPr/>
            </a:pPr>
            <a:r>
              <a:rPr lang="en-US" sz="2200" dirty="0"/>
              <a:t>Supports variant conversion factors</a:t>
            </a:r>
          </a:p>
          <a:p>
            <a:pPr eaLnBrk="1" fontAlgn="auto" hangingPunct="1">
              <a:spcAft>
                <a:spcPts val="0"/>
              </a:spcAft>
              <a:buFont typeface="Monotype Sorts" pitchFamily="2" charset="2"/>
              <a:buChar char="l"/>
              <a:defRPr/>
            </a:pPr>
            <a:r>
              <a:rPr lang="en-US" sz="2200" dirty="0"/>
              <a:t>Directly interface with PC, network or mainframe</a:t>
            </a:r>
          </a:p>
          <a:p>
            <a:pPr eaLnBrk="1" fontAlgn="auto" hangingPunct="1">
              <a:spcAft>
                <a:spcPts val="0"/>
              </a:spcAft>
              <a:buFont typeface="Monotype Sorts" pitchFamily="2" charset="2"/>
              <a:buChar char="l"/>
              <a:defRPr/>
            </a:pPr>
            <a:r>
              <a:rPr lang="en-US" sz="2200" dirty="0"/>
              <a:t>Automatically synchronizes with product database</a:t>
            </a:r>
          </a:p>
          <a:p>
            <a:pPr eaLnBrk="1" fontAlgn="auto" hangingPunct="1">
              <a:spcAft>
                <a:spcPts val="0"/>
              </a:spcAft>
              <a:buFont typeface="Monotype Sorts" pitchFamily="2" charset="2"/>
              <a:buChar char="l"/>
              <a:defRPr/>
            </a:pPr>
            <a:r>
              <a:rPr lang="en-US" sz="2200" dirty="0"/>
              <a:t>Much quicker data collection, large time savings</a:t>
            </a:r>
          </a:p>
          <a:p>
            <a:pPr eaLnBrk="1" fontAlgn="auto" hangingPunct="1">
              <a:spcAft>
                <a:spcPts val="0"/>
              </a:spcAft>
              <a:buFont typeface="Monotype Sorts" pitchFamily="2" charset="2"/>
              <a:buChar char="l"/>
              <a:defRPr/>
            </a:pPr>
            <a:r>
              <a:rPr lang="en-US" sz="2200" dirty="0"/>
              <a:t>Reduce out-of-stocks, overstocks. Better data, better decisions</a:t>
            </a:r>
          </a:p>
          <a:p>
            <a:pPr eaLnBrk="1" fontAlgn="auto" hangingPunct="1">
              <a:spcAft>
                <a:spcPts val="0"/>
              </a:spcAft>
              <a:buFont typeface="Monotype Sorts" pitchFamily="2" charset="2"/>
              <a:buChar char="l"/>
              <a:defRPr/>
            </a:pPr>
            <a:r>
              <a:rPr lang="en-US" sz="2200" dirty="0"/>
              <a:t>Increase loading efficiency</a:t>
            </a:r>
          </a:p>
          <a:p>
            <a:pPr eaLnBrk="1" fontAlgn="auto" hangingPunct="1">
              <a:spcAft>
                <a:spcPts val="0"/>
              </a:spcAft>
              <a:buFont typeface="Monotype Sorts" pitchFamily="2" charset="2"/>
              <a:buChar char="l"/>
              <a:defRPr/>
            </a:pPr>
            <a:r>
              <a:rPr lang="en-US" sz="2200" dirty="0"/>
              <a:t>Requires very little training, easy to support</a:t>
            </a:r>
            <a:endParaRPr lang="en-US" sz="1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anim to="" calcmode="lin" valueType="num">
                                      <p:cBhvr>
                                        <p:cTn id="7" dur="1" fill="hold"/>
                                        <p:tgtEl>
                                          <p:spTgt spid="7885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8851">
                                            <p:txEl>
                                              <p:pRg st="1" end="1"/>
                                            </p:txEl>
                                          </p:spTgt>
                                        </p:tgtEl>
                                        <p:attrNameLst>
                                          <p:attrName>style.visibility</p:attrName>
                                        </p:attrNameLst>
                                      </p:cBhvr>
                                      <p:to>
                                        <p:strVal val="visible"/>
                                      </p:to>
                                    </p:set>
                                    <p:anim to="" calcmode="lin" valueType="num">
                                      <p:cBhvr>
                                        <p:cTn id="12" dur="1" fill="hold"/>
                                        <p:tgtEl>
                                          <p:spTgt spid="7885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8851">
                                            <p:txEl>
                                              <p:pRg st="2" end="2"/>
                                            </p:txEl>
                                          </p:spTgt>
                                        </p:tgtEl>
                                        <p:attrNameLst>
                                          <p:attrName>style.visibility</p:attrName>
                                        </p:attrNameLst>
                                      </p:cBhvr>
                                      <p:to>
                                        <p:strVal val="visible"/>
                                      </p:to>
                                    </p:set>
                                    <p:anim to="" calcmode="lin" valueType="num">
                                      <p:cBhvr>
                                        <p:cTn id="17" dur="1" fill="hold"/>
                                        <p:tgtEl>
                                          <p:spTgt spid="78851">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8851">
                                            <p:txEl>
                                              <p:pRg st="3" end="3"/>
                                            </p:txEl>
                                          </p:spTgt>
                                        </p:tgtEl>
                                        <p:attrNameLst>
                                          <p:attrName>style.visibility</p:attrName>
                                        </p:attrNameLst>
                                      </p:cBhvr>
                                      <p:to>
                                        <p:strVal val="visible"/>
                                      </p:to>
                                    </p:set>
                                    <p:anim to="" calcmode="lin" valueType="num">
                                      <p:cBhvr>
                                        <p:cTn id="22" dur="1" fill="hold"/>
                                        <p:tgtEl>
                                          <p:spTgt spid="78851">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78851">
                                            <p:txEl>
                                              <p:pRg st="4" end="4"/>
                                            </p:txEl>
                                          </p:spTgt>
                                        </p:tgtEl>
                                        <p:attrNameLst>
                                          <p:attrName>style.visibility</p:attrName>
                                        </p:attrNameLst>
                                      </p:cBhvr>
                                      <p:to>
                                        <p:strVal val="visible"/>
                                      </p:to>
                                    </p:set>
                                    <p:anim to="" calcmode="lin" valueType="num">
                                      <p:cBhvr>
                                        <p:cTn id="27" dur="1" fill="hold"/>
                                        <p:tgtEl>
                                          <p:spTgt spid="78851">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78851">
                                            <p:txEl>
                                              <p:pRg st="5" end="5"/>
                                            </p:txEl>
                                          </p:spTgt>
                                        </p:tgtEl>
                                        <p:attrNameLst>
                                          <p:attrName>style.visibility</p:attrName>
                                        </p:attrNameLst>
                                      </p:cBhvr>
                                      <p:to>
                                        <p:strVal val="visible"/>
                                      </p:to>
                                    </p:set>
                                    <p:anim to="" calcmode="lin" valueType="num">
                                      <p:cBhvr>
                                        <p:cTn id="32" dur="1" fill="hold"/>
                                        <p:tgtEl>
                                          <p:spTgt spid="78851">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78851">
                                            <p:txEl>
                                              <p:pRg st="6" end="6"/>
                                            </p:txEl>
                                          </p:spTgt>
                                        </p:tgtEl>
                                        <p:attrNameLst>
                                          <p:attrName>style.visibility</p:attrName>
                                        </p:attrNameLst>
                                      </p:cBhvr>
                                      <p:to>
                                        <p:strVal val="visible"/>
                                      </p:to>
                                    </p:set>
                                    <p:anim to="" calcmode="lin" valueType="num">
                                      <p:cBhvr>
                                        <p:cTn id="37" dur="1" fill="hold"/>
                                        <p:tgtEl>
                                          <p:spTgt spid="78851">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78851">
                                            <p:txEl>
                                              <p:pRg st="7" end="7"/>
                                            </p:txEl>
                                          </p:spTgt>
                                        </p:tgtEl>
                                        <p:attrNameLst>
                                          <p:attrName>style.visibility</p:attrName>
                                        </p:attrNameLst>
                                      </p:cBhvr>
                                      <p:to>
                                        <p:strVal val="visible"/>
                                      </p:to>
                                    </p:set>
                                    <p:anim to="" calcmode="lin" valueType="num">
                                      <p:cBhvr>
                                        <p:cTn id="42" dur="1" fill="hold"/>
                                        <p:tgtEl>
                                          <p:spTgt spid="78851">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78851">
                                            <p:txEl>
                                              <p:pRg st="8" end="8"/>
                                            </p:txEl>
                                          </p:spTgt>
                                        </p:tgtEl>
                                        <p:attrNameLst>
                                          <p:attrName>style.visibility</p:attrName>
                                        </p:attrNameLst>
                                      </p:cBhvr>
                                      <p:to>
                                        <p:strVal val="visible"/>
                                      </p:to>
                                    </p:set>
                                    <p:anim to="" calcmode="lin" valueType="num">
                                      <p:cBhvr>
                                        <p:cTn id="47" dur="1" fill="hold"/>
                                        <p:tgtEl>
                                          <p:spTgt spid="78851">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78851">
                                            <p:txEl>
                                              <p:pRg st="9" end="9"/>
                                            </p:txEl>
                                          </p:spTgt>
                                        </p:tgtEl>
                                        <p:attrNameLst>
                                          <p:attrName>style.visibility</p:attrName>
                                        </p:attrNameLst>
                                      </p:cBhvr>
                                      <p:to>
                                        <p:strVal val="visible"/>
                                      </p:to>
                                    </p:set>
                                    <p:anim to="" calcmode="lin" valueType="num">
                                      <p:cBhvr>
                                        <p:cTn id="52" dur="1" fill="hold"/>
                                        <p:tgtEl>
                                          <p:spTgt spid="78851">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499"/>
                                          </p:stCondLst>
                                        </p:cTn>
                                        <p:tgtEl>
                                          <p:spTgt spid="78851">
                                            <p:txEl>
                                              <p:pRg st="10" end="10"/>
                                            </p:txEl>
                                          </p:spTgt>
                                        </p:tgtEl>
                                        <p:attrNameLst>
                                          <p:attrName>style.visibility</p:attrName>
                                        </p:attrNameLst>
                                      </p:cBhvr>
                                      <p:to>
                                        <p:strVal val="visible"/>
                                      </p:to>
                                    </p:set>
                                    <p:anim to="" calcmode="lin" valueType="num">
                                      <p:cBhvr>
                                        <p:cTn id="57" dur="1" fill="hold"/>
                                        <p:tgtEl>
                                          <p:spTgt spid="78851">
                                            <p:txEl>
                                              <p:pRg st="10" end="10"/>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499"/>
                                          </p:stCondLst>
                                        </p:cTn>
                                        <p:tgtEl>
                                          <p:spTgt spid="78851">
                                            <p:txEl>
                                              <p:pRg st="11" end="11"/>
                                            </p:txEl>
                                          </p:spTgt>
                                        </p:tgtEl>
                                        <p:attrNameLst>
                                          <p:attrName>style.visibility</p:attrName>
                                        </p:attrNameLst>
                                      </p:cBhvr>
                                      <p:to>
                                        <p:strVal val="visible"/>
                                      </p:to>
                                    </p:set>
                                    <p:anim to="" calcmode="lin" valueType="num">
                                      <p:cBhvr>
                                        <p:cTn id="62" dur="1" fill="hold"/>
                                        <p:tgtEl>
                                          <p:spTgt spid="78851">
                                            <p:txEl>
                                              <p:pRg st="11" end="11"/>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499"/>
                                          </p:stCondLst>
                                        </p:cTn>
                                        <p:tgtEl>
                                          <p:spTgt spid="78851">
                                            <p:txEl>
                                              <p:pRg st="12" end="12"/>
                                            </p:txEl>
                                          </p:spTgt>
                                        </p:tgtEl>
                                        <p:attrNameLst>
                                          <p:attrName>style.visibility</p:attrName>
                                        </p:attrNameLst>
                                      </p:cBhvr>
                                      <p:to>
                                        <p:strVal val="visible"/>
                                      </p:to>
                                    </p:set>
                                    <p:anim to="" calcmode="lin" valueType="num">
                                      <p:cBhvr>
                                        <p:cTn id="67" dur="1" fill="hold"/>
                                        <p:tgtEl>
                                          <p:spTgt spid="78851">
                                            <p:txEl>
                                              <p:pRg st="12" end="12"/>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499"/>
                                          </p:stCondLst>
                                        </p:cTn>
                                        <p:tgtEl>
                                          <p:spTgt spid="78851">
                                            <p:txEl>
                                              <p:pRg st="13" end="13"/>
                                            </p:txEl>
                                          </p:spTgt>
                                        </p:tgtEl>
                                        <p:attrNameLst>
                                          <p:attrName>style.visibility</p:attrName>
                                        </p:attrNameLst>
                                      </p:cBhvr>
                                      <p:to>
                                        <p:strVal val="visible"/>
                                      </p:to>
                                    </p:set>
                                    <p:anim to="" calcmode="lin" valueType="num">
                                      <p:cBhvr>
                                        <p:cTn id="72" dur="1" fill="hold"/>
                                        <p:tgtEl>
                                          <p:spTgt spid="78851">
                                            <p:txEl>
                                              <p:pRg st="13" end="1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7"/>
          <p:cNvPicPr>
            <a:picLocks noChangeArrowheads="1"/>
          </p:cNvPicPr>
          <p:nvPr/>
        </p:nvPicPr>
        <p:blipFill>
          <a:blip r:embed="rId2" cstate="print"/>
          <a:srcRect/>
          <a:stretch>
            <a:fillRect/>
          </a:stretch>
        </p:blipFill>
        <p:spPr bwMode="auto">
          <a:xfrm>
            <a:off x="1905000" y="1447800"/>
            <a:ext cx="2743200" cy="2743200"/>
          </a:xfrm>
          <a:prstGeom prst="rect">
            <a:avLst/>
          </a:prstGeom>
          <a:noFill/>
          <a:ln w="9525">
            <a:noFill/>
            <a:miter lim="800000"/>
            <a:headEnd/>
            <a:tailEnd/>
          </a:ln>
        </p:spPr>
      </p:pic>
      <p:sp>
        <p:nvSpPr>
          <p:cNvPr id="68611" name="Rectangle 2"/>
          <p:cNvSpPr>
            <a:spLocks noGrp="1" noChangeArrowheads="1"/>
          </p:cNvSpPr>
          <p:nvPr>
            <p:ph type="title"/>
          </p:nvPr>
        </p:nvSpPr>
        <p:spPr>
          <a:xfrm>
            <a:off x="685800" y="304800"/>
            <a:ext cx="7772400" cy="1143000"/>
          </a:xfrm>
          <a:noFill/>
        </p:spPr>
        <p:txBody>
          <a:bodyPr/>
          <a:lstStyle/>
          <a:p>
            <a:pPr eaLnBrk="1" hangingPunct="1"/>
            <a:r>
              <a:rPr lang="en-US"/>
              <a:t>Hand-Held Computers &amp; Printers</a:t>
            </a:r>
          </a:p>
        </p:txBody>
      </p:sp>
      <p:pic>
        <p:nvPicPr>
          <p:cNvPr id="68612" name="Picture 3"/>
          <p:cNvPicPr>
            <a:picLocks noChangeArrowheads="1"/>
          </p:cNvPicPr>
          <p:nvPr/>
        </p:nvPicPr>
        <p:blipFill>
          <a:blip r:embed="rId3" cstate="print"/>
          <a:srcRect/>
          <a:stretch>
            <a:fillRect/>
          </a:stretch>
        </p:blipFill>
        <p:spPr bwMode="auto">
          <a:xfrm>
            <a:off x="7231063" y="1311275"/>
            <a:ext cx="1235075" cy="2727325"/>
          </a:xfrm>
          <a:prstGeom prst="rect">
            <a:avLst/>
          </a:prstGeom>
          <a:noFill/>
          <a:ln w="9525">
            <a:noFill/>
            <a:miter lim="800000"/>
            <a:headEnd/>
            <a:tailEnd/>
          </a:ln>
        </p:spPr>
      </p:pic>
      <p:pic>
        <p:nvPicPr>
          <p:cNvPr id="68613" name="Picture 6"/>
          <p:cNvPicPr>
            <a:picLocks noChangeArrowheads="1"/>
          </p:cNvPicPr>
          <p:nvPr/>
        </p:nvPicPr>
        <p:blipFill>
          <a:blip r:embed="rId4" cstate="print"/>
          <a:srcRect/>
          <a:stretch>
            <a:fillRect/>
          </a:stretch>
        </p:blipFill>
        <p:spPr bwMode="auto">
          <a:xfrm>
            <a:off x="4724400" y="1487488"/>
            <a:ext cx="1663700" cy="2447925"/>
          </a:xfrm>
          <a:prstGeom prst="rect">
            <a:avLst/>
          </a:prstGeom>
          <a:noFill/>
          <a:ln w="9525">
            <a:noFill/>
            <a:miter lim="800000"/>
            <a:headEnd/>
            <a:tailEnd/>
          </a:ln>
        </p:spPr>
      </p:pic>
      <p:pic>
        <p:nvPicPr>
          <p:cNvPr id="68614" name="Picture 6" descr="mz220[1].jpg"/>
          <p:cNvPicPr>
            <a:picLocks noChangeAspect="1"/>
          </p:cNvPicPr>
          <p:nvPr/>
        </p:nvPicPr>
        <p:blipFill>
          <a:blip r:embed="rId5" cstate="print"/>
          <a:srcRect/>
          <a:stretch>
            <a:fillRect/>
          </a:stretch>
        </p:blipFill>
        <p:spPr bwMode="auto">
          <a:xfrm>
            <a:off x="947738" y="4419600"/>
            <a:ext cx="1157287" cy="1676400"/>
          </a:xfrm>
          <a:prstGeom prst="rect">
            <a:avLst/>
          </a:prstGeom>
          <a:noFill/>
          <a:ln w="9525">
            <a:noFill/>
            <a:miter lim="800000"/>
            <a:headEnd/>
            <a:tailEnd/>
          </a:ln>
        </p:spPr>
      </p:pic>
      <p:pic>
        <p:nvPicPr>
          <p:cNvPr id="68615" name="Picture 7" descr="mz320[1].jpg"/>
          <p:cNvPicPr>
            <a:picLocks noChangeAspect="1"/>
          </p:cNvPicPr>
          <p:nvPr/>
        </p:nvPicPr>
        <p:blipFill>
          <a:blip r:embed="rId6" cstate="print"/>
          <a:srcRect/>
          <a:stretch>
            <a:fillRect/>
          </a:stretch>
        </p:blipFill>
        <p:spPr bwMode="auto">
          <a:xfrm>
            <a:off x="2703513" y="4343400"/>
            <a:ext cx="1450975" cy="1974850"/>
          </a:xfrm>
          <a:prstGeom prst="rect">
            <a:avLst/>
          </a:prstGeom>
          <a:noFill/>
          <a:ln w="9525">
            <a:noFill/>
            <a:miter lim="800000"/>
            <a:headEnd/>
            <a:tailEnd/>
          </a:ln>
        </p:spPr>
      </p:pic>
      <p:pic>
        <p:nvPicPr>
          <p:cNvPr id="68616" name="Picture 9" descr="zebra-rw220[1].jpg"/>
          <p:cNvPicPr>
            <a:picLocks noChangeAspect="1"/>
          </p:cNvPicPr>
          <p:nvPr/>
        </p:nvPicPr>
        <p:blipFill>
          <a:blip r:embed="rId7" cstate="print"/>
          <a:srcRect/>
          <a:stretch>
            <a:fillRect/>
          </a:stretch>
        </p:blipFill>
        <p:spPr bwMode="auto">
          <a:xfrm>
            <a:off x="4724400" y="4419600"/>
            <a:ext cx="1676400" cy="1676400"/>
          </a:xfrm>
          <a:prstGeom prst="rect">
            <a:avLst/>
          </a:prstGeom>
          <a:noFill/>
          <a:ln w="9525">
            <a:noFill/>
            <a:miter lim="800000"/>
            <a:headEnd/>
            <a:tailEnd/>
          </a:ln>
        </p:spPr>
      </p:pic>
      <p:pic>
        <p:nvPicPr>
          <p:cNvPr id="68617" name="Picture 10" descr="RW420[1].jpg"/>
          <p:cNvPicPr>
            <a:picLocks noChangeAspect="1"/>
          </p:cNvPicPr>
          <p:nvPr/>
        </p:nvPicPr>
        <p:blipFill>
          <a:blip r:embed="rId8" cstate="print"/>
          <a:srcRect/>
          <a:stretch>
            <a:fillRect/>
          </a:stretch>
        </p:blipFill>
        <p:spPr bwMode="auto">
          <a:xfrm>
            <a:off x="6629400" y="4419600"/>
            <a:ext cx="1676400" cy="1676400"/>
          </a:xfrm>
          <a:prstGeom prst="rect">
            <a:avLst/>
          </a:prstGeom>
          <a:noFill/>
          <a:ln w="9525">
            <a:noFill/>
            <a:miter lim="800000"/>
            <a:headEnd/>
            <a:tailEnd/>
          </a:ln>
        </p:spPr>
      </p:pic>
      <p:pic>
        <p:nvPicPr>
          <p:cNvPr id="68618" name="Picture 12" descr="7900 cropped.png"/>
          <p:cNvPicPr>
            <a:picLocks noChangeAspect="1"/>
          </p:cNvPicPr>
          <p:nvPr/>
        </p:nvPicPr>
        <p:blipFill>
          <a:blip r:embed="rId9" cstate="print"/>
          <a:srcRect/>
          <a:stretch>
            <a:fillRect/>
          </a:stretch>
        </p:blipFill>
        <p:spPr bwMode="auto">
          <a:xfrm>
            <a:off x="890588" y="1371600"/>
            <a:ext cx="1193800" cy="27432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noFill/>
        </p:spPr>
        <p:txBody>
          <a:bodyPr/>
          <a:lstStyle/>
          <a:p>
            <a:pPr eaLnBrk="1" hangingPunct="1"/>
            <a:r>
              <a:rPr lang="en-US" sz="2800"/>
              <a:t>Partial List of Supported Pen-Based Systems</a:t>
            </a:r>
          </a:p>
        </p:txBody>
      </p:sp>
      <p:sp>
        <p:nvSpPr>
          <p:cNvPr id="69635" name="Rectangle 3"/>
          <p:cNvSpPr>
            <a:spLocks noGrp="1" noChangeArrowheads="1"/>
          </p:cNvSpPr>
          <p:nvPr>
            <p:ph idx="1"/>
          </p:nvPr>
        </p:nvSpPr>
        <p:spPr>
          <a:xfrm>
            <a:off x="685800" y="1981200"/>
            <a:ext cx="8077200" cy="4114800"/>
          </a:xfrm>
        </p:spPr>
        <p:txBody>
          <a:bodyPr/>
          <a:lstStyle/>
          <a:p>
            <a:pPr eaLnBrk="1" hangingPunct="1"/>
            <a:r>
              <a:rPr lang="en-US" sz="2800" b="1"/>
              <a:t>Honeywell Hand-Held Products Dolphin 7900</a:t>
            </a:r>
          </a:p>
          <a:p>
            <a:pPr eaLnBrk="1" hangingPunct="1"/>
            <a:r>
              <a:rPr lang="en-US" sz="2800" b="1"/>
              <a:t>Motorola MC75</a:t>
            </a:r>
          </a:p>
          <a:p>
            <a:pPr eaLnBrk="1" hangingPunct="1"/>
            <a:r>
              <a:rPr lang="en-US" sz="2800" b="1"/>
              <a:t>Intermec Norand CN2</a:t>
            </a:r>
          </a:p>
          <a:p>
            <a:pPr eaLnBrk="1" hangingPunct="1"/>
            <a:r>
              <a:rPr lang="en-US" sz="2800" b="1"/>
              <a:t>Intermec Norand 730 Series.</a:t>
            </a:r>
          </a:p>
          <a:p>
            <a:pPr eaLnBrk="1" hangingPunct="1"/>
            <a:r>
              <a:rPr lang="en-US" sz="2800" b="1"/>
              <a:t>Most Pocket PC &amp; Windows Mobile devices</a:t>
            </a:r>
          </a:p>
          <a:p>
            <a:pPr eaLnBrk="1" hangingPunct="1"/>
            <a:r>
              <a:rPr lang="en-US" sz="2800" b="1"/>
              <a:t>Some smart phones with Windows Mobile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noFill/>
        </p:spPr>
        <p:txBody>
          <a:bodyPr/>
          <a:lstStyle/>
          <a:p>
            <a:pPr eaLnBrk="1" hangingPunct="1"/>
            <a:r>
              <a:rPr lang="en-US" sz="3200"/>
              <a:t>PRISM Compatible </a:t>
            </a:r>
            <a:br>
              <a:rPr lang="en-US" sz="3200"/>
            </a:br>
            <a:r>
              <a:rPr lang="en-US" sz="3200"/>
              <a:t>Hand-Held Computers</a:t>
            </a:r>
          </a:p>
        </p:txBody>
      </p:sp>
      <p:sp>
        <p:nvSpPr>
          <p:cNvPr id="52227" name="Rectangle 3"/>
          <p:cNvSpPr>
            <a:spLocks noGrp="1" noChangeArrowheads="1"/>
          </p:cNvSpPr>
          <p:nvPr>
            <p:ph idx="1"/>
          </p:nvPr>
        </p:nvSpPr>
        <p:spPr/>
        <p:txBody>
          <a:bodyPr/>
          <a:lstStyle/>
          <a:p>
            <a:pPr eaLnBrk="1" hangingPunct="1">
              <a:lnSpc>
                <a:spcPct val="90000"/>
              </a:lnSpc>
            </a:pPr>
            <a:r>
              <a:rPr lang="en-US" sz="4000" b="1"/>
              <a:t>System Requirements :</a:t>
            </a:r>
            <a:endParaRPr lang="en-US" b="1"/>
          </a:p>
          <a:p>
            <a:pPr lvl="1" eaLnBrk="1" hangingPunct="1">
              <a:lnSpc>
                <a:spcPct val="90000"/>
              </a:lnSpc>
            </a:pPr>
            <a:r>
              <a:rPr lang="en-US" b="1"/>
              <a:t>Windows Mobile / Pocket PC.</a:t>
            </a:r>
          </a:p>
          <a:p>
            <a:pPr lvl="1" eaLnBrk="1" hangingPunct="1">
              <a:lnSpc>
                <a:spcPct val="90000"/>
              </a:lnSpc>
            </a:pPr>
            <a:r>
              <a:rPr lang="en-US" b="1"/>
              <a:t>Pen-Based Touch Screen Device. </a:t>
            </a:r>
          </a:p>
          <a:p>
            <a:pPr lvl="1" eaLnBrk="1" hangingPunct="1">
              <a:lnSpc>
                <a:spcPct val="90000"/>
              </a:lnSpc>
            </a:pPr>
            <a:r>
              <a:rPr lang="en-US" b="1"/>
              <a:t>240 x 320 or higher video display.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2227">
                                            <p:txEl>
                                              <p:pRg st="0" end="0"/>
                                            </p:txEl>
                                          </p:spTgt>
                                        </p:tgtEl>
                                        <p:attrNameLst>
                                          <p:attrName>style.visibility</p:attrName>
                                        </p:attrNameLst>
                                      </p:cBhvr>
                                      <p:to>
                                        <p:strVal val="visible"/>
                                      </p:to>
                                    </p:set>
                                    <p:anim to="" calcmode="lin" valueType="num">
                                      <p:cBhvr>
                                        <p:cTn id="7" dur="1" fill="hold"/>
                                        <p:tgtEl>
                                          <p:spTgt spid="52227">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499"/>
                                          </p:stCondLst>
                                        </p:cTn>
                                        <p:tgtEl>
                                          <p:spTgt spid="52227">
                                            <p:txEl>
                                              <p:pRg st="1" end="1"/>
                                            </p:txEl>
                                          </p:spTgt>
                                        </p:tgtEl>
                                        <p:attrNameLst>
                                          <p:attrName>style.visibility</p:attrName>
                                        </p:attrNameLst>
                                      </p:cBhvr>
                                      <p:to>
                                        <p:strVal val="visible"/>
                                      </p:to>
                                    </p:set>
                                    <p:anim to="" calcmode="lin" valueType="num">
                                      <p:cBhvr>
                                        <p:cTn id="10" dur="1" fill="hold"/>
                                        <p:tgtEl>
                                          <p:spTgt spid="52227">
                                            <p:txEl>
                                              <p:pRg st="1" end="1"/>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499"/>
                                          </p:stCondLst>
                                        </p:cTn>
                                        <p:tgtEl>
                                          <p:spTgt spid="52227">
                                            <p:txEl>
                                              <p:pRg st="2" end="2"/>
                                            </p:txEl>
                                          </p:spTgt>
                                        </p:tgtEl>
                                        <p:attrNameLst>
                                          <p:attrName>style.visibility</p:attrName>
                                        </p:attrNameLst>
                                      </p:cBhvr>
                                      <p:to>
                                        <p:strVal val="visible"/>
                                      </p:to>
                                    </p:set>
                                    <p:anim to="" calcmode="lin" valueType="num">
                                      <p:cBhvr>
                                        <p:cTn id="13" dur="1" fill="hold"/>
                                        <p:tgtEl>
                                          <p:spTgt spid="52227">
                                            <p:txEl>
                                              <p:pRg st="2" end="2"/>
                                            </p:txEl>
                                          </p:spTgt>
                                        </p:tgtEl>
                                        <p:attrNameLst>
                                          <p:attrName/>
                                        </p:attrNameLst>
                                      </p:cBhvr>
                                    </p:anim>
                                  </p:childTnLst>
                                </p:cTn>
                              </p:par>
                              <p:par>
                                <p:cTn id="14" presetID="24" presetClass="entr" presetSubtype="0" fill="hold" grpId="0" nodeType="withEffect">
                                  <p:stCondLst>
                                    <p:cond delay="0"/>
                                  </p:stCondLst>
                                  <p:childTnLst>
                                    <p:set>
                                      <p:cBhvr>
                                        <p:cTn id="15" dur="1" fill="hold">
                                          <p:stCondLst>
                                            <p:cond delay="499"/>
                                          </p:stCondLst>
                                        </p:cTn>
                                        <p:tgtEl>
                                          <p:spTgt spid="52227">
                                            <p:txEl>
                                              <p:pRg st="3" end="3"/>
                                            </p:txEl>
                                          </p:spTgt>
                                        </p:tgtEl>
                                        <p:attrNameLst>
                                          <p:attrName>style.visibility</p:attrName>
                                        </p:attrNameLst>
                                      </p:cBhvr>
                                      <p:to>
                                        <p:strVal val="visible"/>
                                      </p:to>
                                    </p:set>
                                    <p:anim to="" calcmode="lin" valueType="num">
                                      <p:cBhvr>
                                        <p:cTn id="16" dur="1" fill="hold"/>
                                        <p:tgtEl>
                                          <p:spTgt spid="52227">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152400"/>
            <a:ext cx="7772400" cy="1143000"/>
          </a:xfrm>
          <a:noFill/>
        </p:spPr>
        <p:txBody>
          <a:bodyPr/>
          <a:lstStyle/>
          <a:p>
            <a:pPr eaLnBrk="1" hangingPunct="1"/>
            <a:r>
              <a:rPr lang="en-US" sz="3600"/>
              <a:t>PRISM Sales Forecasting Benefits</a:t>
            </a:r>
          </a:p>
        </p:txBody>
      </p:sp>
      <p:sp>
        <p:nvSpPr>
          <p:cNvPr id="12291" name="Rectangle 3"/>
          <p:cNvSpPr>
            <a:spLocks noGrp="1" noChangeArrowheads="1"/>
          </p:cNvSpPr>
          <p:nvPr>
            <p:ph idx="1"/>
          </p:nvPr>
        </p:nvSpPr>
        <p:spPr>
          <a:xfrm>
            <a:off x="685800" y="1524000"/>
            <a:ext cx="7772400" cy="4495800"/>
          </a:xfrm>
        </p:spPr>
        <p:txBody>
          <a:bodyPr/>
          <a:lstStyle/>
          <a:p>
            <a:pPr eaLnBrk="1" hangingPunct="1">
              <a:buFont typeface="Monotype Sorts" pitchFamily="2" charset="2"/>
              <a:buChar char="L"/>
            </a:pPr>
            <a:r>
              <a:rPr lang="en-US" sz="2000" b="1"/>
              <a:t>Increased Forecast Accuracy.</a:t>
            </a:r>
          </a:p>
          <a:p>
            <a:pPr eaLnBrk="1" hangingPunct="1">
              <a:buFont typeface="Monotype Sorts" pitchFamily="2" charset="2"/>
              <a:buChar char="L"/>
            </a:pPr>
            <a:r>
              <a:rPr lang="en-US" sz="2000" b="1"/>
              <a:t>Improved customer service.</a:t>
            </a:r>
          </a:p>
          <a:p>
            <a:pPr eaLnBrk="1" hangingPunct="1">
              <a:buFont typeface="Monotype Sorts" pitchFamily="2" charset="2"/>
              <a:buChar char="L"/>
            </a:pPr>
            <a:r>
              <a:rPr lang="en-US" sz="2000" b="1"/>
              <a:t>Reduced out-of-stocks, increased product availability.</a:t>
            </a:r>
          </a:p>
          <a:p>
            <a:pPr eaLnBrk="1" hangingPunct="1">
              <a:buFont typeface="Monotype Sorts" pitchFamily="2" charset="2"/>
              <a:buChar char="L"/>
            </a:pPr>
            <a:r>
              <a:rPr lang="en-US" sz="2000" b="1"/>
              <a:t>Lower inventory, lower holding cost, easier to rotate stock.</a:t>
            </a:r>
          </a:p>
          <a:p>
            <a:pPr eaLnBrk="1" hangingPunct="1">
              <a:buFont typeface="Monotype Sorts" pitchFamily="2" charset="2"/>
              <a:buChar char="L"/>
            </a:pPr>
            <a:r>
              <a:rPr lang="en-US" sz="2000" b="1"/>
              <a:t>Less out-of-date product, less spoilage. Fresher better tasting product.</a:t>
            </a:r>
          </a:p>
          <a:p>
            <a:pPr eaLnBrk="1" hangingPunct="1">
              <a:buFont typeface="Monotype Sorts" pitchFamily="2" charset="2"/>
              <a:buChar char="L"/>
            </a:pPr>
            <a:r>
              <a:rPr lang="en-US" sz="2000" b="1"/>
              <a:t>Smoother scheduling operations.</a:t>
            </a:r>
          </a:p>
          <a:p>
            <a:pPr eaLnBrk="1" hangingPunct="1">
              <a:buFont typeface="Monotype Sorts" pitchFamily="2" charset="2"/>
              <a:buChar char="L"/>
            </a:pPr>
            <a:r>
              <a:rPr lang="en-US" sz="2000" b="1"/>
              <a:t>Allows distribution network access to automated forecasts.</a:t>
            </a:r>
          </a:p>
          <a:p>
            <a:pPr eaLnBrk="1" hangingPunct="1">
              <a:buFont typeface="Monotype Sorts" pitchFamily="2" charset="2"/>
              <a:buChar char="L"/>
            </a:pPr>
            <a:r>
              <a:rPr lang="en-US" sz="2000" b="1"/>
              <a:t>Location specific customer groups.</a:t>
            </a:r>
          </a:p>
          <a:p>
            <a:pPr eaLnBrk="1" hangingPunct="1">
              <a:buFont typeface="Monotype Sorts" pitchFamily="2" charset="2"/>
              <a:buChar char="L"/>
            </a:pPr>
            <a:r>
              <a:rPr lang="en-US" sz="2000" b="1"/>
              <a:t>Quick access to sales history through a variety of reports and charts.</a:t>
            </a:r>
          </a:p>
          <a:p>
            <a:pPr eaLnBrk="1" hangingPunct="1">
              <a:buFont typeface="Monotype Sorts" pitchFamily="2" charset="2"/>
              <a:buChar char="L"/>
            </a:pPr>
            <a:r>
              <a:rPr lang="en-US" sz="2000" b="1"/>
              <a:t>Saves time of sales managers.</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anim to="" calcmode="lin" valueType="num">
                                      <p:cBhvr>
                                        <p:cTn id="7" dur="1" fill="hold"/>
                                        <p:tgtEl>
                                          <p:spTgt spid="1229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2291">
                                            <p:txEl>
                                              <p:pRg st="1" end="1"/>
                                            </p:txEl>
                                          </p:spTgt>
                                        </p:tgtEl>
                                        <p:attrNameLst>
                                          <p:attrName>style.visibility</p:attrName>
                                        </p:attrNameLst>
                                      </p:cBhvr>
                                      <p:to>
                                        <p:strVal val="visible"/>
                                      </p:to>
                                    </p:set>
                                    <p:anim to="" calcmode="lin" valueType="num">
                                      <p:cBhvr>
                                        <p:cTn id="12" dur="1" fill="hold"/>
                                        <p:tgtEl>
                                          <p:spTgt spid="1229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2291">
                                            <p:txEl>
                                              <p:pRg st="2" end="2"/>
                                            </p:txEl>
                                          </p:spTgt>
                                        </p:tgtEl>
                                        <p:attrNameLst>
                                          <p:attrName>style.visibility</p:attrName>
                                        </p:attrNameLst>
                                      </p:cBhvr>
                                      <p:to>
                                        <p:strVal val="visible"/>
                                      </p:to>
                                    </p:set>
                                    <p:anim to="" calcmode="lin" valueType="num">
                                      <p:cBhvr>
                                        <p:cTn id="17" dur="1" fill="hold"/>
                                        <p:tgtEl>
                                          <p:spTgt spid="12291">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2291">
                                            <p:txEl>
                                              <p:pRg st="3" end="3"/>
                                            </p:txEl>
                                          </p:spTgt>
                                        </p:tgtEl>
                                        <p:attrNameLst>
                                          <p:attrName>style.visibility</p:attrName>
                                        </p:attrNameLst>
                                      </p:cBhvr>
                                      <p:to>
                                        <p:strVal val="visible"/>
                                      </p:to>
                                    </p:set>
                                    <p:anim to="" calcmode="lin" valueType="num">
                                      <p:cBhvr>
                                        <p:cTn id="22" dur="1" fill="hold"/>
                                        <p:tgtEl>
                                          <p:spTgt spid="12291">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2291">
                                            <p:txEl>
                                              <p:pRg st="4" end="4"/>
                                            </p:txEl>
                                          </p:spTgt>
                                        </p:tgtEl>
                                        <p:attrNameLst>
                                          <p:attrName>style.visibility</p:attrName>
                                        </p:attrNameLst>
                                      </p:cBhvr>
                                      <p:to>
                                        <p:strVal val="visible"/>
                                      </p:to>
                                    </p:set>
                                    <p:anim to="" calcmode="lin" valueType="num">
                                      <p:cBhvr>
                                        <p:cTn id="27" dur="1" fill="hold"/>
                                        <p:tgtEl>
                                          <p:spTgt spid="12291">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2291">
                                            <p:txEl>
                                              <p:pRg st="5" end="5"/>
                                            </p:txEl>
                                          </p:spTgt>
                                        </p:tgtEl>
                                        <p:attrNameLst>
                                          <p:attrName>style.visibility</p:attrName>
                                        </p:attrNameLst>
                                      </p:cBhvr>
                                      <p:to>
                                        <p:strVal val="visible"/>
                                      </p:to>
                                    </p:set>
                                    <p:anim to="" calcmode="lin" valueType="num">
                                      <p:cBhvr>
                                        <p:cTn id="32" dur="1" fill="hold"/>
                                        <p:tgtEl>
                                          <p:spTgt spid="12291">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2291">
                                            <p:txEl>
                                              <p:pRg st="6" end="6"/>
                                            </p:txEl>
                                          </p:spTgt>
                                        </p:tgtEl>
                                        <p:attrNameLst>
                                          <p:attrName>style.visibility</p:attrName>
                                        </p:attrNameLst>
                                      </p:cBhvr>
                                      <p:to>
                                        <p:strVal val="visible"/>
                                      </p:to>
                                    </p:set>
                                    <p:anim to="" calcmode="lin" valueType="num">
                                      <p:cBhvr>
                                        <p:cTn id="37" dur="1" fill="hold"/>
                                        <p:tgtEl>
                                          <p:spTgt spid="12291">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2291">
                                            <p:txEl>
                                              <p:pRg st="7" end="7"/>
                                            </p:txEl>
                                          </p:spTgt>
                                        </p:tgtEl>
                                        <p:attrNameLst>
                                          <p:attrName>style.visibility</p:attrName>
                                        </p:attrNameLst>
                                      </p:cBhvr>
                                      <p:to>
                                        <p:strVal val="visible"/>
                                      </p:to>
                                    </p:set>
                                    <p:anim to="" calcmode="lin" valueType="num">
                                      <p:cBhvr>
                                        <p:cTn id="42" dur="1" fill="hold"/>
                                        <p:tgtEl>
                                          <p:spTgt spid="12291">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12291">
                                            <p:txEl>
                                              <p:pRg st="8" end="8"/>
                                            </p:txEl>
                                          </p:spTgt>
                                        </p:tgtEl>
                                        <p:attrNameLst>
                                          <p:attrName>style.visibility</p:attrName>
                                        </p:attrNameLst>
                                      </p:cBhvr>
                                      <p:to>
                                        <p:strVal val="visible"/>
                                      </p:to>
                                    </p:set>
                                    <p:anim to="" calcmode="lin" valueType="num">
                                      <p:cBhvr>
                                        <p:cTn id="47" dur="1" fill="hold"/>
                                        <p:tgtEl>
                                          <p:spTgt spid="12291">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12291">
                                            <p:txEl>
                                              <p:pRg st="9" end="9"/>
                                            </p:txEl>
                                          </p:spTgt>
                                        </p:tgtEl>
                                        <p:attrNameLst>
                                          <p:attrName>style.visibility</p:attrName>
                                        </p:attrNameLst>
                                      </p:cBhvr>
                                      <p:to>
                                        <p:strVal val="visible"/>
                                      </p:to>
                                    </p:set>
                                    <p:anim to="" calcmode="lin" valueType="num">
                                      <p:cBhvr>
                                        <p:cTn id="52" dur="1" fill="hold"/>
                                        <p:tgtEl>
                                          <p:spTgt spid="12291">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152400"/>
            <a:ext cx="7772400" cy="762000"/>
          </a:xfrm>
          <a:noFill/>
        </p:spPr>
        <p:txBody>
          <a:bodyPr/>
          <a:lstStyle/>
          <a:p>
            <a:pPr eaLnBrk="1" hangingPunct="1"/>
            <a:r>
              <a:rPr lang="en-US"/>
              <a:t>PRISMPAD – Main Screen</a:t>
            </a:r>
          </a:p>
        </p:txBody>
      </p:sp>
      <p:pic>
        <p:nvPicPr>
          <p:cNvPr id="71683" name="Picture 3" descr="Main_screen01.PNG"/>
          <p:cNvPicPr>
            <a:picLocks noChangeAspect="1"/>
          </p:cNvPicPr>
          <p:nvPr/>
        </p:nvPicPr>
        <p:blipFill>
          <a:blip r:embed="rId2" cstate="print"/>
          <a:srcRect/>
          <a:stretch>
            <a:fillRect/>
          </a:stretch>
        </p:blipFill>
        <p:spPr bwMode="auto">
          <a:xfrm>
            <a:off x="2590800" y="838200"/>
            <a:ext cx="3541713" cy="5634038"/>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304800"/>
            <a:ext cx="7772400" cy="914400"/>
          </a:xfrm>
        </p:spPr>
        <p:txBody>
          <a:bodyPr rtlCol="0">
            <a:normAutofit fontScale="90000"/>
          </a:bodyPr>
          <a:lstStyle/>
          <a:p>
            <a:pPr eaLnBrk="1" fontAlgn="auto" hangingPunct="1">
              <a:spcAft>
                <a:spcPts val="0"/>
              </a:spcAft>
              <a:defRPr/>
            </a:pPr>
            <a:r>
              <a:rPr lang="en-US" sz="4000" dirty="0"/>
              <a:t>PRISMPAD – Scan Bar Codes</a:t>
            </a:r>
            <a:br>
              <a:rPr lang="en-US" sz="4000" dirty="0"/>
            </a:br>
            <a:r>
              <a:rPr lang="en-US" sz="2000" dirty="0"/>
              <a:t>Supports all Barcode </a:t>
            </a:r>
            <a:r>
              <a:rPr lang="en-US" sz="2000" dirty="0" err="1"/>
              <a:t>Symbologies</a:t>
            </a:r>
            <a:r>
              <a:rPr lang="en-US" sz="2000" dirty="0"/>
              <a:t> including UPC, GS1-128 or Custom</a:t>
            </a:r>
          </a:p>
        </p:txBody>
      </p:sp>
      <p:pic>
        <p:nvPicPr>
          <p:cNvPr id="72707" name="Picture 4" descr="Main_Screen02_good_scan.PNG"/>
          <p:cNvPicPr>
            <a:picLocks noChangeAspect="1"/>
          </p:cNvPicPr>
          <p:nvPr/>
        </p:nvPicPr>
        <p:blipFill>
          <a:blip r:embed="rId2" cstate="print"/>
          <a:srcRect/>
          <a:stretch>
            <a:fillRect/>
          </a:stretch>
        </p:blipFill>
        <p:spPr bwMode="auto">
          <a:xfrm>
            <a:off x="920750" y="1447800"/>
            <a:ext cx="3041650" cy="4829175"/>
          </a:xfrm>
          <a:prstGeom prst="rect">
            <a:avLst/>
          </a:prstGeom>
          <a:noFill/>
          <a:ln w="9525">
            <a:noFill/>
            <a:miter lim="800000"/>
            <a:headEnd/>
            <a:tailEnd/>
          </a:ln>
        </p:spPr>
      </p:pic>
      <p:pic>
        <p:nvPicPr>
          <p:cNvPr id="72708" name="Picture 5" descr="Main_Screen03_bad_scan.PNG"/>
          <p:cNvPicPr>
            <a:picLocks noChangeAspect="1"/>
          </p:cNvPicPr>
          <p:nvPr/>
        </p:nvPicPr>
        <p:blipFill>
          <a:blip r:embed="rId3" cstate="print"/>
          <a:srcRect/>
          <a:stretch>
            <a:fillRect/>
          </a:stretch>
        </p:blipFill>
        <p:spPr bwMode="auto">
          <a:xfrm>
            <a:off x="5057775" y="1447800"/>
            <a:ext cx="3051175" cy="4838700"/>
          </a:xfrm>
          <a:prstGeom prst="rect">
            <a:avLst/>
          </a:prstGeom>
          <a:noFill/>
          <a:ln w="9525">
            <a:noFill/>
            <a:miter lim="800000"/>
            <a:headEnd/>
            <a:tailEnd/>
          </a:ln>
        </p:spPr>
      </p:pic>
      <p:sp>
        <p:nvSpPr>
          <p:cNvPr id="72709" name="TextBox 6"/>
          <p:cNvSpPr txBox="1">
            <a:spLocks noChangeArrowheads="1"/>
          </p:cNvSpPr>
          <p:nvPr/>
        </p:nvSpPr>
        <p:spPr bwMode="auto">
          <a:xfrm>
            <a:off x="990600" y="6248400"/>
            <a:ext cx="2895600" cy="400050"/>
          </a:xfrm>
          <a:prstGeom prst="rect">
            <a:avLst/>
          </a:prstGeom>
          <a:noFill/>
          <a:ln w="9525">
            <a:noFill/>
            <a:miter lim="800000"/>
            <a:headEnd/>
            <a:tailEnd/>
          </a:ln>
        </p:spPr>
        <p:txBody>
          <a:bodyPr>
            <a:spAutoFit/>
          </a:bodyPr>
          <a:lstStyle/>
          <a:p>
            <a:pPr algn="ctr"/>
            <a:r>
              <a:rPr lang="en-US" sz="2000"/>
              <a:t>+”Good” Scan Sound</a:t>
            </a:r>
          </a:p>
        </p:txBody>
      </p:sp>
      <p:sp>
        <p:nvSpPr>
          <p:cNvPr id="72710" name="TextBox 7"/>
          <p:cNvSpPr txBox="1">
            <a:spLocks noChangeArrowheads="1"/>
          </p:cNvSpPr>
          <p:nvPr/>
        </p:nvSpPr>
        <p:spPr bwMode="auto">
          <a:xfrm>
            <a:off x="5181600" y="6248400"/>
            <a:ext cx="2895600" cy="400050"/>
          </a:xfrm>
          <a:prstGeom prst="rect">
            <a:avLst/>
          </a:prstGeom>
          <a:noFill/>
          <a:ln w="9525">
            <a:noFill/>
            <a:miter lim="800000"/>
            <a:headEnd/>
            <a:tailEnd/>
          </a:ln>
        </p:spPr>
        <p:txBody>
          <a:bodyPr>
            <a:spAutoFit/>
          </a:bodyPr>
          <a:lstStyle/>
          <a:p>
            <a:pPr algn="ctr"/>
            <a:r>
              <a:rPr lang="en-US" sz="2000"/>
              <a:t>+”Bad” Scan Sound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5800" y="152400"/>
            <a:ext cx="7772400" cy="838200"/>
          </a:xfrm>
        </p:spPr>
        <p:txBody>
          <a:bodyPr rtlCol="0">
            <a:normAutofit fontScale="90000"/>
          </a:bodyPr>
          <a:lstStyle/>
          <a:p>
            <a:pPr eaLnBrk="1" fontAlgn="auto" hangingPunct="1">
              <a:spcAft>
                <a:spcPts val="0"/>
              </a:spcAft>
              <a:defRPr/>
            </a:pPr>
            <a:r>
              <a:rPr lang="en-US" sz="4000" dirty="0"/>
              <a:t>PRISMPAD</a:t>
            </a:r>
            <a:br>
              <a:rPr lang="en-US" sz="4000" dirty="0"/>
            </a:br>
            <a:r>
              <a:rPr lang="en-US" sz="2700" dirty="0"/>
              <a:t>Select Package &amp; Flavor,  Choice Displayed on main Screen</a:t>
            </a:r>
            <a:endParaRPr lang="en-US" sz="3200" dirty="0"/>
          </a:p>
        </p:txBody>
      </p:sp>
      <p:pic>
        <p:nvPicPr>
          <p:cNvPr id="73731" name="Picture 4" descr="Select_product01.PNG"/>
          <p:cNvPicPr>
            <a:picLocks noChangeAspect="1"/>
          </p:cNvPicPr>
          <p:nvPr/>
        </p:nvPicPr>
        <p:blipFill>
          <a:blip r:embed="rId2" cstate="print"/>
          <a:srcRect/>
          <a:stretch>
            <a:fillRect/>
          </a:stretch>
        </p:blipFill>
        <p:spPr bwMode="auto">
          <a:xfrm>
            <a:off x="581025" y="1228725"/>
            <a:ext cx="3457575" cy="5427663"/>
          </a:xfrm>
          <a:prstGeom prst="rect">
            <a:avLst/>
          </a:prstGeom>
          <a:noFill/>
          <a:ln w="9525">
            <a:noFill/>
            <a:miter lim="800000"/>
            <a:headEnd/>
            <a:tailEnd/>
          </a:ln>
        </p:spPr>
      </p:pic>
      <p:pic>
        <p:nvPicPr>
          <p:cNvPr id="73732" name="Picture 5" descr="Select_product02.PNG"/>
          <p:cNvPicPr>
            <a:picLocks noChangeAspect="1"/>
          </p:cNvPicPr>
          <p:nvPr/>
        </p:nvPicPr>
        <p:blipFill>
          <a:blip r:embed="rId3" cstate="print"/>
          <a:srcRect/>
          <a:stretch>
            <a:fillRect/>
          </a:stretch>
        </p:blipFill>
        <p:spPr bwMode="auto">
          <a:xfrm>
            <a:off x="4876800" y="1219200"/>
            <a:ext cx="3467100" cy="5484813"/>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0"/>
            <a:ext cx="7772400" cy="838200"/>
          </a:xfrm>
        </p:spPr>
        <p:txBody>
          <a:bodyPr rtlCol="0">
            <a:normAutofit fontScale="90000"/>
          </a:bodyPr>
          <a:lstStyle/>
          <a:p>
            <a:pPr eaLnBrk="1" fontAlgn="auto" hangingPunct="1">
              <a:spcAft>
                <a:spcPts val="0"/>
              </a:spcAft>
              <a:defRPr/>
            </a:pPr>
            <a:r>
              <a:rPr lang="en-US" sz="3200" dirty="0"/>
              <a:t>PRISMPAD</a:t>
            </a:r>
            <a:br>
              <a:rPr lang="en-US" sz="3200" dirty="0"/>
            </a:br>
            <a:r>
              <a:rPr lang="en-US" sz="2400" dirty="0"/>
              <a:t>Select Inventory Type &amp; Location</a:t>
            </a:r>
          </a:p>
        </p:txBody>
      </p:sp>
      <p:pic>
        <p:nvPicPr>
          <p:cNvPr id="74755" name="Picture 4" descr="Select_Type02.PNG"/>
          <p:cNvPicPr>
            <a:picLocks noChangeAspect="1"/>
          </p:cNvPicPr>
          <p:nvPr/>
        </p:nvPicPr>
        <p:blipFill>
          <a:blip r:embed="rId2" cstate="print"/>
          <a:srcRect/>
          <a:stretch>
            <a:fillRect/>
          </a:stretch>
        </p:blipFill>
        <p:spPr bwMode="auto">
          <a:xfrm>
            <a:off x="800100" y="990600"/>
            <a:ext cx="3314700" cy="5254625"/>
          </a:xfrm>
          <a:prstGeom prst="rect">
            <a:avLst/>
          </a:prstGeom>
          <a:noFill/>
          <a:ln w="9525">
            <a:noFill/>
            <a:miter lim="800000"/>
            <a:headEnd/>
            <a:tailEnd/>
          </a:ln>
        </p:spPr>
      </p:pic>
      <p:pic>
        <p:nvPicPr>
          <p:cNvPr id="74756" name="Picture 4" descr="Select_Location_01.PNG"/>
          <p:cNvPicPr>
            <a:picLocks noChangeAspect="1"/>
          </p:cNvPicPr>
          <p:nvPr/>
        </p:nvPicPr>
        <p:blipFill>
          <a:blip r:embed="rId3" cstate="print"/>
          <a:srcRect/>
          <a:stretch>
            <a:fillRect/>
          </a:stretch>
        </p:blipFill>
        <p:spPr bwMode="auto">
          <a:xfrm>
            <a:off x="4911725" y="1066800"/>
            <a:ext cx="3241675" cy="516255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85800" y="0"/>
            <a:ext cx="7772400" cy="838200"/>
          </a:xfrm>
        </p:spPr>
        <p:txBody>
          <a:bodyPr rtlCol="0">
            <a:normAutofit fontScale="90000"/>
          </a:bodyPr>
          <a:lstStyle/>
          <a:p>
            <a:pPr eaLnBrk="1" fontAlgn="auto" hangingPunct="1">
              <a:spcAft>
                <a:spcPts val="0"/>
              </a:spcAft>
              <a:defRPr/>
            </a:pPr>
            <a:r>
              <a:rPr lang="en-US" sz="3200" dirty="0"/>
              <a:t>PRISMPAD</a:t>
            </a:r>
            <a:br>
              <a:rPr lang="en-US" sz="3200" dirty="0"/>
            </a:br>
            <a:r>
              <a:rPr lang="en-US" sz="2400" dirty="0"/>
              <a:t>Optionally Record Date Codes – Two Ways</a:t>
            </a:r>
          </a:p>
        </p:txBody>
      </p:sp>
      <p:pic>
        <p:nvPicPr>
          <p:cNvPr id="75779" name="Picture 4" descr="Enter_Date_Code01.PNG"/>
          <p:cNvPicPr>
            <a:picLocks noChangeAspect="1"/>
          </p:cNvPicPr>
          <p:nvPr/>
        </p:nvPicPr>
        <p:blipFill>
          <a:blip r:embed="rId2" cstate="print"/>
          <a:srcRect/>
          <a:stretch>
            <a:fillRect/>
          </a:stretch>
        </p:blipFill>
        <p:spPr bwMode="auto">
          <a:xfrm>
            <a:off x="735013" y="1225550"/>
            <a:ext cx="3254375" cy="5099050"/>
          </a:xfrm>
          <a:prstGeom prst="rect">
            <a:avLst/>
          </a:prstGeom>
          <a:noFill/>
          <a:ln w="9525">
            <a:noFill/>
            <a:miter lim="800000"/>
            <a:headEnd/>
            <a:tailEnd/>
          </a:ln>
        </p:spPr>
      </p:pic>
      <p:pic>
        <p:nvPicPr>
          <p:cNvPr id="75780" name="Picture 5" descr="Enter_Date_Code02.PNG"/>
          <p:cNvPicPr>
            <a:picLocks noChangeAspect="1"/>
          </p:cNvPicPr>
          <p:nvPr/>
        </p:nvPicPr>
        <p:blipFill>
          <a:blip r:embed="rId3" cstate="print"/>
          <a:srcRect/>
          <a:stretch>
            <a:fillRect/>
          </a:stretch>
        </p:blipFill>
        <p:spPr bwMode="auto">
          <a:xfrm>
            <a:off x="5029200" y="1136650"/>
            <a:ext cx="3305175" cy="518795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0"/>
            <a:ext cx="8229600" cy="960438"/>
          </a:xfrm>
        </p:spPr>
        <p:txBody>
          <a:bodyPr/>
          <a:lstStyle/>
          <a:p>
            <a:pPr eaLnBrk="1" hangingPunct="1"/>
            <a:r>
              <a:rPr lang="en-US" sz="2800"/>
              <a:t>PRISMPAD</a:t>
            </a:r>
            <a:br>
              <a:rPr lang="en-US"/>
            </a:br>
            <a:r>
              <a:rPr lang="en-US" sz="2400"/>
              <a:t>View Gathered Data, Erase, Repeat</a:t>
            </a:r>
            <a:endParaRPr lang="en-US"/>
          </a:p>
        </p:txBody>
      </p:sp>
      <p:pic>
        <p:nvPicPr>
          <p:cNvPr id="76803" name="Picture 2" descr="Gathered_data01.PNG"/>
          <p:cNvPicPr>
            <a:picLocks noChangeAspect="1"/>
          </p:cNvPicPr>
          <p:nvPr/>
        </p:nvPicPr>
        <p:blipFill>
          <a:blip r:embed="rId2" cstate="print"/>
          <a:srcRect/>
          <a:stretch>
            <a:fillRect/>
          </a:stretch>
        </p:blipFill>
        <p:spPr bwMode="auto">
          <a:xfrm>
            <a:off x="619125" y="990600"/>
            <a:ext cx="3495675" cy="5564188"/>
          </a:xfrm>
          <a:prstGeom prst="rect">
            <a:avLst/>
          </a:prstGeom>
          <a:noFill/>
          <a:ln w="9525">
            <a:noFill/>
            <a:miter lim="800000"/>
            <a:headEnd/>
            <a:tailEnd/>
          </a:ln>
        </p:spPr>
      </p:pic>
      <p:pic>
        <p:nvPicPr>
          <p:cNvPr id="76804" name="Picture 3" descr="Gathered_data02.PNG"/>
          <p:cNvPicPr>
            <a:picLocks noChangeAspect="1"/>
          </p:cNvPicPr>
          <p:nvPr/>
        </p:nvPicPr>
        <p:blipFill>
          <a:blip r:embed="rId3" cstate="print"/>
          <a:srcRect/>
          <a:stretch>
            <a:fillRect/>
          </a:stretch>
        </p:blipFill>
        <p:spPr bwMode="auto">
          <a:xfrm>
            <a:off x="5029200" y="990600"/>
            <a:ext cx="3486150" cy="550545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0"/>
            <a:ext cx="8229600" cy="960438"/>
          </a:xfrm>
        </p:spPr>
        <p:txBody>
          <a:bodyPr/>
          <a:lstStyle/>
          <a:p>
            <a:pPr eaLnBrk="1" hangingPunct="1"/>
            <a:r>
              <a:rPr lang="en-US" sz="2800"/>
              <a:t>PRISMPAD</a:t>
            </a:r>
            <a:br>
              <a:rPr lang="en-US"/>
            </a:br>
            <a:r>
              <a:rPr lang="en-US" sz="2400"/>
              <a:t>Print Adhesive Barcode Labels using Mobile Printer</a:t>
            </a:r>
            <a:endParaRPr lang="en-US"/>
          </a:p>
        </p:txBody>
      </p:sp>
      <p:pic>
        <p:nvPicPr>
          <p:cNvPr id="77827" name="Picture 2" descr="Gathered_data01.PNG"/>
          <p:cNvPicPr>
            <a:picLocks noChangeAspect="1"/>
          </p:cNvPicPr>
          <p:nvPr/>
        </p:nvPicPr>
        <p:blipFill>
          <a:blip r:embed="rId2" cstate="print"/>
          <a:srcRect/>
          <a:stretch>
            <a:fillRect/>
          </a:stretch>
        </p:blipFill>
        <p:spPr bwMode="auto">
          <a:xfrm>
            <a:off x="381000" y="1071563"/>
            <a:ext cx="3495675" cy="5402262"/>
          </a:xfrm>
          <a:prstGeom prst="rect">
            <a:avLst/>
          </a:prstGeom>
          <a:noFill/>
          <a:ln w="9525">
            <a:noFill/>
            <a:miter lim="800000"/>
            <a:headEnd/>
            <a:tailEnd/>
          </a:ln>
        </p:spPr>
      </p:pic>
      <p:pic>
        <p:nvPicPr>
          <p:cNvPr id="4" name="Picture 3" descr="PRISMpad Barcode Label 4x6.jpg"/>
          <p:cNvPicPr>
            <a:picLocks noChangeAspect="1"/>
          </p:cNvPicPr>
          <p:nvPr/>
        </p:nvPicPr>
        <p:blipFill>
          <a:blip r:embed="rId3" cstate="print"/>
          <a:stretch>
            <a:fillRect/>
          </a:stretch>
        </p:blipFill>
        <p:spPr>
          <a:xfrm>
            <a:off x="4229100" y="1905000"/>
            <a:ext cx="4648200" cy="3100388"/>
          </a:xfrm>
          <a:prstGeom prst="rect">
            <a:avLst/>
          </a:prstGeom>
          <a:effectLst>
            <a:outerShdw blurRad="50800" dist="50800" dir="5400000" algn="ctr" rotWithShape="0">
              <a:schemeClr val="tx1"/>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0"/>
            <a:ext cx="7772400" cy="838200"/>
          </a:xfrm>
        </p:spPr>
        <p:txBody>
          <a:bodyPr rtlCol="0">
            <a:normAutofit fontScale="90000"/>
          </a:bodyPr>
          <a:lstStyle/>
          <a:p>
            <a:pPr eaLnBrk="1" fontAlgn="auto" hangingPunct="1">
              <a:spcAft>
                <a:spcPts val="0"/>
              </a:spcAft>
              <a:defRPr/>
            </a:pPr>
            <a:r>
              <a:rPr lang="en-US" sz="3200" dirty="0"/>
              <a:t>PRISMPAD</a:t>
            </a:r>
            <a:br>
              <a:rPr lang="en-US" sz="3200" dirty="0"/>
            </a:br>
            <a:r>
              <a:rPr lang="en-US" sz="2400" dirty="0"/>
              <a:t>Other Options on Menu Choices Form</a:t>
            </a:r>
          </a:p>
        </p:txBody>
      </p:sp>
      <p:pic>
        <p:nvPicPr>
          <p:cNvPr id="78851" name="Picture 4" descr="Menu_Choices01.PNG"/>
          <p:cNvPicPr>
            <a:picLocks noChangeAspect="1"/>
          </p:cNvPicPr>
          <p:nvPr/>
        </p:nvPicPr>
        <p:blipFill>
          <a:blip r:embed="rId2" cstate="print"/>
          <a:srcRect/>
          <a:stretch>
            <a:fillRect/>
          </a:stretch>
        </p:blipFill>
        <p:spPr bwMode="auto">
          <a:xfrm>
            <a:off x="2667000" y="990600"/>
            <a:ext cx="3486150" cy="5516563"/>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09600" y="0"/>
            <a:ext cx="7772400" cy="838200"/>
          </a:xfrm>
        </p:spPr>
        <p:txBody>
          <a:bodyPr rtlCol="0">
            <a:normAutofit fontScale="90000"/>
          </a:bodyPr>
          <a:lstStyle/>
          <a:p>
            <a:pPr eaLnBrk="1" fontAlgn="auto" hangingPunct="1">
              <a:spcAft>
                <a:spcPts val="0"/>
              </a:spcAft>
              <a:defRPr/>
            </a:pPr>
            <a:r>
              <a:rPr lang="en-US" sz="3200" dirty="0"/>
              <a:t>PRISMPAD</a:t>
            </a:r>
            <a:br>
              <a:rPr lang="en-US" sz="3200" dirty="0"/>
            </a:br>
            <a:r>
              <a:rPr lang="en-US" sz="2400" dirty="0"/>
              <a:t>Transfer Data with Windows Mobile Device Center or Active Sync</a:t>
            </a:r>
          </a:p>
        </p:txBody>
      </p:sp>
      <p:pic>
        <p:nvPicPr>
          <p:cNvPr id="79875" name="Picture 3" descr="Sync Transfer 01.PNG"/>
          <p:cNvPicPr>
            <a:picLocks noChangeAspect="1"/>
          </p:cNvPicPr>
          <p:nvPr/>
        </p:nvPicPr>
        <p:blipFill>
          <a:blip r:embed="rId2" cstate="print"/>
          <a:srcRect/>
          <a:stretch>
            <a:fillRect/>
          </a:stretch>
        </p:blipFill>
        <p:spPr bwMode="auto">
          <a:xfrm>
            <a:off x="381000" y="1066800"/>
            <a:ext cx="3176588" cy="5037138"/>
          </a:xfrm>
          <a:prstGeom prst="rect">
            <a:avLst/>
          </a:prstGeom>
          <a:noFill/>
          <a:ln w="9525">
            <a:noFill/>
            <a:miter lim="800000"/>
            <a:headEnd/>
            <a:tailEnd/>
          </a:ln>
        </p:spPr>
      </p:pic>
      <p:pic>
        <p:nvPicPr>
          <p:cNvPr id="79876" name="Picture 4" descr="Win Mobile Device Center Connected.PNG"/>
          <p:cNvPicPr>
            <a:picLocks noChangeAspect="1"/>
          </p:cNvPicPr>
          <p:nvPr/>
        </p:nvPicPr>
        <p:blipFill>
          <a:blip r:embed="rId3" cstate="print"/>
          <a:srcRect/>
          <a:stretch>
            <a:fillRect/>
          </a:stretch>
        </p:blipFill>
        <p:spPr bwMode="auto">
          <a:xfrm>
            <a:off x="3886200" y="1828800"/>
            <a:ext cx="4900613" cy="36576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0"/>
            <a:ext cx="8229600" cy="960438"/>
          </a:xfrm>
        </p:spPr>
        <p:txBody>
          <a:bodyPr/>
          <a:lstStyle/>
          <a:p>
            <a:pPr eaLnBrk="1" hangingPunct="1"/>
            <a:r>
              <a:rPr lang="en-US" sz="2800"/>
              <a:t>PRISMPAD</a:t>
            </a:r>
            <a:br>
              <a:rPr lang="en-US"/>
            </a:br>
            <a:r>
              <a:rPr lang="en-US" sz="2400"/>
              <a:t>Clear out old data and start a new count.</a:t>
            </a:r>
            <a:endParaRPr lang="en-US"/>
          </a:p>
        </p:txBody>
      </p:sp>
      <p:pic>
        <p:nvPicPr>
          <p:cNvPr id="80899" name="Picture 3" descr="Gathered_data02.PNG"/>
          <p:cNvPicPr>
            <a:picLocks noChangeAspect="1"/>
          </p:cNvPicPr>
          <p:nvPr/>
        </p:nvPicPr>
        <p:blipFill>
          <a:blip r:embed="rId2" cstate="print"/>
          <a:srcRect/>
          <a:stretch>
            <a:fillRect/>
          </a:stretch>
        </p:blipFill>
        <p:spPr bwMode="auto">
          <a:xfrm>
            <a:off x="2895600" y="993775"/>
            <a:ext cx="3486150" cy="549116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85800" y="152400"/>
            <a:ext cx="7772400" cy="1143000"/>
          </a:xfrm>
        </p:spPr>
        <p:txBody>
          <a:bodyPr rtlCol="0">
            <a:normAutofit fontScale="90000"/>
          </a:bodyPr>
          <a:lstStyle/>
          <a:p>
            <a:pPr eaLnBrk="1" fontAlgn="auto" hangingPunct="1">
              <a:spcAft>
                <a:spcPts val="0"/>
              </a:spcAft>
              <a:defRPr/>
            </a:pPr>
            <a:r>
              <a:rPr lang="en-US" sz="3600" dirty="0"/>
              <a:t>Continuous Replenishment Processing CRP/SRO Supply Replenishment Ordering - Benefits</a:t>
            </a:r>
          </a:p>
        </p:txBody>
      </p:sp>
      <p:sp>
        <p:nvSpPr>
          <p:cNvPr id="133123" name="Rectangle 3"/>
          <p:cNvSpPr>
            <a:spLocks noGrp="1" noChangeArrowheads="1"/>
          </p:cNvSpPr>
          <p:nvPr>
            <p:ph idx="1"/>
          </p:nvPr>
        </p:nvSpPr>
        <p:spPr>
          <a:xfrm>
            <a:off x="685800" y="1524000"/>
            <a:ext cx="7772400" cy="4495800"/>
          </a:xfrm>
        </p:spPr>
        <p:txBody>
          <a:bodyPr/>
          <a:lstStyle/>
          <a:p>
            <a:pPr eaLnBrk="1" hangingPunct="1">
              <a:lnSpc>
                <a:spcPct val="80000"/>
              </a:lnSpc>
              <a:buFont typeface="Monotype Sorts" pitchFamily="2" charset="2"/>
              <a:buChar char="L"/>
            </a:pPr>
            <a:r>
              <a:rPr lang="en-US" sz="2000" b="1" dirty="0"/>
              <a:t>Automatically generates highly accurate time-phased suggestion of product shipments to individual store locations or routes.</a:t>
            </a:r>
          </a:p>
          <a:p>
            <a:pPr eaLnBrk="1" hangingPunct="1">
              <a:lnSpc>
                <a:spcPct val="80000"/>
              </a:lnSpc>
              <a:buFont typeface="Monotype Sorts" pitchFamily="2" charset="2"/>
              <a:buChar char="L"/>
            </a:pPr>
            <a:r>
              <a:rPr lang="en-US" sz="2000" b="1" dirty="0"/>
              <a:t>Eliminates the need for store management to place orders for product.  Systematizes replenishment.</a:t>
            </a:r>
          </a:p>
          <a:p>
            <a:pPr eaLnBrk="1" hangingPunct="1">
              <a:lnSpc>
                <a:spcPct val="80000"/>
              </a:lnSpc>
              <a:buFont typeface="Monotype Sorts" pitchFamily="2" charset="2"/>
              <a:buChar char="L"/>
            </a:pPr>
            <a:r>
              <a:rPr lang="en-US" sz="2000" b="1" dirty="0"/>
              <a:t>Significantly reduces out-of-stocks and overstocking at stores.</a:t>
            </a:r>
          </a:p>
          <a:p>
            <a:pPr eaLnBrk="1" hangingPunct="1">
              <a:lnSpc>
                <a:spcPct val="80000"/>
              </a:lnSpc>
              <a:buFont typeface="Monotype Sorts" pitchFamily="2" charset="2"/>
              <a:buChar char="L"/>
            </a:pPr>
            <a:r>
              <a:rPr lang="en-US" sz="2000" b="1" dirty="0"/>
              <a:t>Greatly improves utilization of distribution trucks.</a:t>
            </a:r>
          </a:p>
          <a:p>
            <a:pPr eaLnBrk="1" hangingPunct="1">
              <a:lnSpc>
                <a:spcPct val="80000"/>
              </a:lnSpc>
              <a:buFont typeface="Monotype Sorts" pitchFamily="2" charset="2"/>
              <a:buChar char="L"/>
            </a:pPr>
            <a:r>
              <a:rPr lang="en-US" sz="2000" b="1" dirty="0"/>
              <a:t>Leverages accurate daily sales forecast by SKU by store.</a:t>
            </a:r>
          </a:p>
          <a:p>
            <a:pPr eaLnBrk="1" hangingPunct="1">
              <a:lnSpc>
                <a:spcPct val="80000"/>
              </a:lnSpc>
              <a:buFont typeface="Monotype Sorts" pitchFamily="2" charset="2"/>
              <a:buChar char="L"/>
            </a:pPr>
            <a:r>
              <a:rPr lang="en-US" sz="2000" b="1" dirty="0"/>
              <a:t>Eliminates “sales voids” of forgotten products by ensuring even slow selling products are maintained in stock.  Increases sales.</a:t>
            </a:r>
          </a:p>
          <a:p>
            <a:pPr eaLnBrk="1" hangingPunct="1">
              <a:lnSpc>
                <a:spcPct val="80000"/>
              </a:lnSpc>
              <a:buFont typeface="Monotype Sorts" pitchFamily="2" charset="2"/>
              <a:buChar char="L"/>
            </a:pPr>
            <a:r>
              <a:rPr lang="en-US" sz="2000" b="1" dirty="0"/>
              <a:t>Can import and use actual sales scan data from the point of sale.</a:t>
            </a:r>
          </a:p>
          <a:p>
            <a:pPr eaLnBrk="1" hangingPunct="1">
              <a:lnSpc>
                <a:spcPct val="80000"/>
              </a:lnSpc>
              <a:buFont typeface="Monotype Sorts" pitchFamily="2" charset="2"/>
              <a:buChar char="L"/>
            </a:pPr>
            <a:r>
              <a:rPr lang="en-US" sz="2000" b="1" dirty="0"/>
              <a:t>Allows  import, edit and control of delivery schedules, reorder quantities, minimum inventory level, min by days supply, maximums, percent sales by day, inventory, shipments and sales.</a:t>
            </a:r>
          </a:p>
          <a:p>
            <a:pPr eaLnBrk="1" hangingPunct="1">
              <a:lnSpc>
                <a:spcPct val="80000"/>
              </a:lnSpc>
              <a:buFont typeface="Monotype Sorts" pitchFamily="2" charset="2"/>
              <a:buChar char="L"/>
            </a:pPr>
            <a:r>
              <a:rPr lang="en-US" sz="2000" b="1" dirty="0"/>
              <a:t>Automatically computes and uses fresh percent sales by day.</a:t>
            </a:r>
          </a:p>
          <a:p>
            <a:pPr eaLnBrk="1" hangingPunct="1">
              <a:lnSpc>
                <a:spcPct val="80000"/>
              </a:lnSpc>
              <a:buFont typeface="Monotype Sorts" pitchFamily="2" charset="2"/>
              <a:buChar char="L"/>
            </a:pPr>
            <a:r>
              <a:rPr lang="en-US" sz="2000" b="1" dirty="0"/>
              <a:t>Lets you analyze, study and chart the data and share with customer.</a:t>
            </a:r>
          </a:p>
          <a:p>
            <a:pPr eaLnBrk="1" hangingPunct="1">
              <a:lnSpc>
                <a:spcPct val="80000"/>
              </a:lnSpc>
              <a:buFont typeface="Monotype Sorts" pitchFamily="2" charset="2"/>
              <a:buChar char="L"/>
            </a:pPr>
            <a:endParaRPr lang="en-US" sz="1800" b="1" dirty="0"/>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33123">
                                            <p:txEl>
                                              <p:pRg st="0" end="0"/>
                                            </p:txEl>
                                          </p:spTgt>
                                        </p:tgtEl>
                                        <p:attrNameLst>
                                          <p:attrName>style.visibility</p:attrName>
                                        </p:attrNameLst>
                                      </p:cBhvr>
                                      <p:to>
                                        <p:strVal val="visible"/>
                                      </p:to>
                                    </p:set>
                                    <p:anim to="" calcmode="lin" valueType="num">
                                      <p:cBhvr>
                                        <p:cTn id="7" dur="1" fill="hold"/>
                                        <p:tgtEl>
                                          <p:spTgt spid="13312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33123">
                                            <p:txEl>
                                              <p:pRg st="1" end="1"/>
                                            </p:txEl>
                                          </p:spTgt>
                                        </p:tgtEl>
                                        <p:attrNameLst>
                                          <p:attrName>style.visibility</p:attrName>
                                        </p:attrNameLst>
                                      </p:cBhvr>
                                      <p:to>
                                        <p:strVal val="visible"/>
                                      </p:to>
                                    </p:set>
                                    <p:anim to="" calcmode="lin" valueType="num">
                                      <p:cBhvr>
                                        <p:cTn id="12" dur="1" fill="hold"/>
                                        <p:tgtEl>
                                          <p:spTgt spid="13312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33123">
                                            <p:txEl>
                                              <p:pRg st="2" end="2"/>
                                            </p:txEl>
                                          </p:spTgt>
                                        </p:tgtEl>
                                        <p:attrNameLst>
                                          <p:attrName>style.visibility</p:attrName>
                                        </p:attrNameLst>
                                      </p:cBhvr>
                                      <p:to>
                                        <p:strVal val="visible"/>
                                      </p:to>
                                    </p:set>
                                    <p:anim to="" calcmode="lin" valueType="num">
                                      <p:cBhvr>
                                        <p:cTn id="17" dur="1" fill="hold"/>
                                        <p:tgtEl>
                                          <p:spTgt spid="13312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33123">
                                            <p:txEl>
                                              <p:pRg st="3" end="3"/>
                                            </p:txEl>
                                          </p:spTgt>
                                        </p:tgtEl>
                                        <p:attrNameLst>
                                          <p:attrName>style.visibility</p:attrName>
                                        </p:attrNameLst>
                                      </p:cBhvr>
                                      <p:to>
                                        <p:strVal val="visible"/>
                                      </p:to>
                                    </p:set>
                                    <p:anim to="" calcmode="lin" valueType="num">
                                      <p:cBhvr>
                                        <p:cTn id="22" dur="1" fill="hold"/>
                                        <p:tgtEl>
                                          <p:spTgt spid="13312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33123">
                                            <p:txEl>
                                              <p:pRg st="4" end="4"/>
                                            </p:txEl>
                                          </p:spTgt>
                                        </p:tgtEl>
                                        <p:attrNameLst>
                                          <p:attrName>style.visibility</p:attrName>
                                        </p:attrNameLst>
                                      </p:cBhvr>
                                      <p:to>
                                        <p:strVal val="visible"/>
                                      </p:to>
                                    </p:set>
                                    <p:anim to="" calcmode="lin" valueType="num">
                                      <p:cBhvr>
                                        <p:cTn id="27" dur="1" fill="hold"/>
                                        <p:tgtEl>
                                          <p:spTgt spid="13312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33123">
                                            <p:txEl>
                                              <p:pRg st="5" end="5"/>
                                            </p:txEl>
                                          </p:spTgt>
                                        </p:tgtEl>
                                        <p:attrNameLst>
                                          <p:attrName>style.visibility</p:attrName>
                                        </p:attrNameLst>
                                      </p:cBhvr>
                                      <p:to>
                                        <p:strVal val="visible"/>
                                      </p:to>
                                    </p:set>
                                    <p:anim to="" calcmode="lin" valueType="num">
                                      <p:cBhvr>
                                        <p:cTn id="32" dur="1" fill="hold"/>
                                        <p:tgtEl>
                                          <p:spTgt spid="13312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33123">
                                            <p:txEl>
                                              <p:pRg st="6" end="6"/>
                                            </p:txEl>
                                          </p:spTgt>
                                        </p:tgtEl>
                                        <p:attrNameLst>
                                          <p:attrName>style.visibility</p:attrName>
                                        </p:attrNameLst>
                                      </p:cBhvr>
                                      <p:to>
                                        <p:strVal val="visible"/>
                                      </p:to>
                                    </p:set>
                                    <p:anim to="" calcmode="lin" valueType="num">
                                      <p:cBhvr>
                                        <p:cTn id="37" dur="1" fill="hold"/>
                                        <p:tgtEl>
                                          <p:spTgt spid="13312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33123">
                                            <p:txEl>
                                              <p:pRg st="7" end="7"/>
                                            </p:txEl>
                                          </p:spTgt>
                                        </p:tgtEl>
                                        <p:attrNameLst>
                                          <p:attrName>style.visibility</p:attrName>
                                        </p:attrNameLst>
                                      </p:cBhvr>
                                      <p:to>
                                        <p:strVal val="visible"/>
                                      </p:to>
                                    </p:set>
                                    <p:anim to="" calcmode="lin" valueType="num">
                                      <p:cBhvr>
                                        <p:cTn id="42" dur="1" fill="hold"/>
                                        <p:tgtEl>
                                          <p:spTgt spid="13312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133123">
                                            <p:txEl>
                                              <p:pRg st="8" end="8"/>
                                            </p:txEl>
                                          </p:spTgt>
                                        </p:tgtEl>
                                        <p:attrNameLst>
                                          <p:attrName>style.visibility</p:attrName>
                                        </p:attrNameLst>
                                      </p:cBhvr>
                                      <p:to>
                                        <p:strVal val="visible"/>
                                      </p:to>
                                    </p:set>
                                    <p:anim to="" calcmode="lin" valueType="num">
                                      <p:cBhvr>
                                        <p:cTn id="47" dur="1" fill="hold"/>
                                        <p:tgtEl>
                                          <p:spTgt spid="13312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133123">
                                            <p:txEl>
                                              <p:pRg st="9" end="9"/>
                                            </p:txEl>
                                          </p:spTgt>
                                        </p:tgtEl>
                                        <p:attrNameLst>
                                          <p:attrName>style.visibility</p:attrName>
                                        </p:attrNameLst>
                                      </p:cBhvr>
                                      <p:to>
                                        <p:strVal val="visible"/>
                                      </p:to>
                                    </p:set>
                                    <p:anim to="" calcmode="lin" valueType="num">
                                      <p:cBhvr>
                                        <p:cTn id="52" dur="1" fill="hold"/>
                                        <p:tgtEl>
                                          <p:spTgt spid="133123">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960438"/>
          </a:xfrm>
        </p:spPr>
        <p:txBody>
          <a:bodyPr/>
          <a:lstStyle/>
          <a:p>
            <a:pPr eaLnBrk="1" hangingPunct="1"/>
            <a:r>
              <a:rPr lang="en-US" sz="2800"/>
              <a:t>PRISMPAD</a:t>
            </a:r>
            <a:br>
              <a:rPr lang="en-US"/>
            </a:br>
            <a:r>
              <a:rPr lang="en-US" sz="2400"/>
              <a:t>View Program Version Details</a:t>
            </a:r>
            <a:endParaRPr lang="en-US"/>
          </a:p>
        </p:txBody>
      </p:sp>
      <p:pic>
        <p:nvPicPr>
          <p:cNvPr id="81923" name="Picture 3" descr="Gathered_data02.PNG"/>
          <p:cNvPicPr>
            <a:picLocks noChangeAspect="1"/>
          </p:cNvPicPr>
          <p:nvPr/>
        </p:nvPicPr>
        <p:blipFill>
          <a:blip r:embed="rId2" cstate="print"/>
          <a:stretch>
            <a:fillRect/>
          </a:stretch>
        </p:blipFill>
        <p:spPr bwMode="auto">
          <a:xfrm>
            <a:off x="2895999" y="990600"/>
            <a:ext cx="3485351" cy="5497513"/>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0"/>
            <a:ext cx="7772400" cy="838200"/>
          </a:xfrm>
        </p:spPr>
        <p:txBody>
          <a:bodyPr rtlCol="0">
            <a:normAutofit fontScale="90000"/>
          </a:bodyPr>
          <a:lstStyle/>
          <a:p>
            <a:pPr eaLnBrk="1" fontAlgn="auto" hangingPunct="1">
              <a:spcAft>
                <a:spcPts val="0"/>
              </a:spcAft>
              <a:defRPr/>
            </a:pPr>
            <a:r>
              <a:rPr lang="en-US" sz="3200" dirty="0"/>
              <a:t>PRISMPAD</a:t>
            </a:r>
            <a:br>
              <a:rPr lang="en-US" sz="3200" dirty="0"/>
            </a:br>
            <a:r>
              <a:rPr lang="en-US" sz="2400" dirty="0"/>
              <a:t>Confirm Exit</a:t>
            </a:r>
          </a:p>
        </p:txBody>
      </p:sp>
      <p:pic>
        <p:nvPicPr>
          <p:cNvPr id="82947" name="Picture 5" descr="Menu_Choices02_confim_exit.PNG"/>
          <p:cNvPicPr>
            <a:picLocks noChangeAspect="1"/>
          </p:cNvPicPr>
          <p:nvPr/>
        </p:nvPicPr>
        <p:blipFill>
          <a:blip r:embed="rId2" cstate="print"/>
          <a:srcRect/>
          <a:stretch>
            <a:fillRect/>
          </a:stretch>
        </p:blipFill>
        <p:spPr bwMode="auto">
          <a:xfrm>
            <a:off x="2895600" y="914400"/>
            <a:ext cx="3543300" cy="560705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0"/>
            <a:ext cx="7772400" cy="914400"/>
          </a:xfrm>
          <a:noFill/>
        </p:spPr>
        <p:txBody>
          <a:bodyPr/>
          <a:lstStyle/>
          <a:p>
            <a:pPr eaLnBrk="1" hangingPunct="1"/>
            <a:r>
              <a:rPr lang="en-US" sz="3600" dirty="0" err="1"/>
              <a:t>PRISMpad</a:t>
            </a:r>
            <a:r>
              <a:rPr lang="en-US" sz="3600" dirty="0"/>
              <a:t> Changes Needed to Support Predictive Ordering </a:t>
            </a:r>
          </a:p>
        </p:txBody>
      </p:sp>
      <p:sp>
        <p:nvSpPr>
          <p:cNvPr id="57347" name="Rectangle 3"/>
          <p:cNvSpPr>
            <a:spLocks noGrp="1" noChangeArrowheads="1"/>
          </p:cNvSpPr>
          <p:nvPr>
            <p:ph idx="1"/>
          </p:nvPr>
        </p:nvSpPr>
        <p:spPr>
          <a:xfrm>
            <a:off x="381000" y="1295400"/>
            <a:ext cx="8382000" cy="5257800"/>
          </a:xfrm>
        </p:spPr>
        <p:txBody>
          <a:bodyPr/>
          <a:lstStyle/>
          <a:p>
            <a:pPr eaLnBrk="1" hangingPunct="1"/>
            <a:r>
              <a:rPr lang="en-US" dirty="0"/>
              <a:t>Target User Audience Shift</a:t>
            </a:r>
          </a:p>
          <a:p>
            <a:pPr eaLnBrk="1" hangingPunct="1"/>
            <a:r>
              <a:rPr lang="en-US" dirty="0"/>
              <a:t>Support for Multiple Hardware and Operating System Platforms</a:t>
            </a:r>
          </a:p>
          <a:p>
            <a:pPr eaLnBrk="1" hangingPunct="1"/>
            <a:r>
              <a:rPr lang="en-US" dirty="0"/>
              <a:t>Application Simplification, Feature Access Control and Limits</a:t>
            </a:r>
          </a:p>
          <a:p>
            <a:pPr eaLnBrk="1" hangingPunct="1"/>
            <a:r>
              <a:rPr lang="en-US" dirty="0"/>
              <a:t>User Authorization and Authentication Control by P.O.D.</a:t>
            </a:r>
          </a:p>
          <a:p>
            <a:pPr eaLnBrk="1" hangingPunct="1"/>
            <a:endParaRPr lang="en-US" sz="2000" dirty="0"/>
          </a:p>
        </p:txBody>
      </p:sp>
    </p:spTree>
    <p:extLst>
      <p:ext uri="{BB962C8B-B14F-4D97-AF65-F5344CB8AC3E}">
        <p14:creationId xmlns:p14="http://schemas.microsoft.com/office/powerpoint/2010/main" val="41278210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0"/>
            <a:ext cx="7772400" cy="914400"/>
          </a:xfrm>
          <a:noFill/>
        </p:spPr>
        <p:txBody>
          <a:bodyPr/>
          <a:lstStyle/>
          <a:p>
            <a:pPr eaLnBrk="1" hangingPunct="1"/>
            <a:r>
              <a:rPr lang="en-US" sz="3600" dirty="0"/>
              <a:t>Target User Audience Shift</a:t>
            </a:r>
          </a:p>
        </p:txBody>
      </p:sp>
      <p:sp>
        <p:nvSpPr>
          <p:cNvPr id="57347" name="Rectangle 3"/>
          <p:cNvSpPr>
            <a:spLocks noGrp="1" noChangeArrowheads="1"/>
          </p:cNvSpPr>
          <p:nvPr>
            <p:ph idx="1"/>
          </p:nvPr>
        </p:nvSpPr>
        <p:spPr>
          <a:xfrm>
            <a:off x="381000" y="1295400"/>
            <a:ext cx="8382000" cy="5257800"/>
          </a:xfrm>
        </p:spPr>
        <p:txBody>
          <a:bodyPr/>
          <a:lstStyle/>
          <a:p>
            <a:pPr eaLnBrk="1" hangingPunct="1"/>
            <a:r>
              <a:rPr lang="en-US" dirty="0"/>
              <a:t>Current application is focused on warehouse managers at beverage plants</a:t>
            </a:r>
          </a:p>
          <a:p>
            <a:pPr eaLnBrk="1" hangingPunct="1"/>
            <a:r>
              <a:rPr lang="en-US" dirty="0"/>
              <a:t>New version must focus on grocery managers at retail stores</a:t>
            </a:r>
          </a:p>
          <a:p>
            <a:pPr eaLnBrk="1" hangingPunct="1"/>
            <a:r>
              <a:rPr lang="en-US" dirty="0"/>
              <a:t>Become an application streamlined for mass deployment to hundreds or thousands of users</a:t>
            </a:r>
          </a:p>
          <a:p>
            <a:pPr eaLnBrk="1" hangingPunct="1"/>
            <a:r>
              <a:rPr lang="en-US" dirty="0"/>
              <a:t>Goal of zero end-user training needed</a:t>
            </a:r>
            <a:endParaRPr lang="en-US" sz="2000" dirty="0"/>
          </a:p>
        </p:txBody>
      </p:sp>
    </p:spTree>
    <p:extLst>
      <p:ext uri="{BB962C8B-B14F-4D97-AF65-F5344CB8AC3E}">
        <p14:creationId xmlns:p14="http://schemas.microsoft.com/office/powerpoint/2010/main" val="201795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0"/>
            <a:ext cx="7772400" cy="914400"/>
          </a:xfrm>
          <a:noFill/>
        </p:spPr>
        <p:txBody>
          <a:bodyPr/>
          <a:lstStyle/>
          <a:p>
            <a:pPr eaLnBrk="1" hangingPunct="1"/>
            <a:r>
              <a:rPr lang="en-US" sz="3600" dirty="0"/>
              <a:t>Support for Multiple Hardware and Operating System Platforms</a:t>
            </a:r>
          </a:p>
        </p:txBody>
      </p:sp>
      <p:sp>
        <p:nvSpPr>
          <p:cNvPr id="57347" name="Rectangle 3"/>
          <p:cNvSpPr>
            <a:spLocks noGrp="1" noChangeArrowheads="1"/>
          </p:cNvSpPr>
          <p:nvPr>
            <p:ph idx="1"/>
          </p:nvPr>
        </p:nvSpPr>
        <p:spPr>
          <a:xfrm>
            <a:off x="381000" y="1295400"/>
            <a:ext cx="8382000" cy="5257800"/>
          </a:xfrm>
        </p:spPr>
        <p:txBody>
          <a:bodyPr/>
          <a:lstStyle/>
          <a:p>
            <a:pPr eaLnBrk="1" hangingPunct="1"/>
            <a:r>
              <a:rPr lang="en-US" dirty="0"/>
              <a:t>Android phones and tablets</a:t>
            </a:r>
          </a:p>
          <a:p>
            <a:pPr eaLnBrk="1" hangingPunct="1"/>
            <a:r>
              <a:rPr lang="en-US" dirty="0"/>
              <a:t>Apple iOS phones and tablets</a:t>
            </a:r>
          </a:p>
          <a:p>
            <a:pPr eaLnBrk="1" hangingPunct="1"/>
            <a:r>
              <a:rPr lang="en-US" dirty="0"/>
              <a:t>Windows tablets and Windows desktop</a:t>
            </a:r>
          </a:p>
          <a:p>
            <a:pPr eaLnBrk="1" hangingPunct="1"/>
            <a:r>
              <a:rPr lang="en-US" dirty="0"/>
              <a:t>Apple OS X Desktop</a:t>
            </a:r>
          </a:p>
          <a:p>
            <a:pPr eaLnBrk="1" hangingPunct="1"/>
            <a:r>
              <a:rPr lang="en-US" dirty="0"/>
              <a:t>Support for bar code scanning using cameras</a:t>
            </a:r>
          </a:p>
        </p:txBody>
      </p:sp>
    </p:spTree>
    <p:extLst>
      <p:ext uri="{BB962C8B-B14F-4D97-AF65-F5344CB8AC3E}">
        <p14:creationId xmlns:p14="http://schemas.microsoft.com/office/powerpoint/2010/main" val="14956275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additive="base">
                                        <p:cTn id="31" dur="5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73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0"/>
            <a:ext cx="7772400" cy="914400"/>
          </a:xfrm>
          <a:noFill/>
        </p:spPr>
        <p:txBody>
          <a:bodyPr/>
          <a:lstStyle/>
          <a:p>
            <a:pPr eaLnBrk="1" hangingPunct="1"/>
            <a:r>
              <a:rPr lang="en-US" sz="3600" dirty="0"/>
              <a:t>Application Simplification, Feature Access Suppression</a:t>
            </a:r>
          </a:p>
        </p:txBody>
      </p:sp>
      <p:sp>
        <p:nvSpPr>
          <p:cNvPr id="57347" name="Rectangle 3"/>
          <p:cNvSpPr>
            <a:spLocks noGrp="1" noChangeArrowheads="1"/>
          </p:cNvSpPr>
          <p:nvPr>
            <p:ph idx="1"/>
          </p:nvPr>
        </p:nvSpPr>
        <p:spPr>
          <a:xfrm>
            <a:off x="381000" y="1295400"/>
            <a:ext cx="8382000" cy="5257800"/>
          </a:xfrm>
        </p:spPr>
        <p:txBody>
          <a:bodyPr/>
          <a:lstStyle/>
          <a:p>
            <a:pPr eaLnBrk="1" hangingPunct="1"/>
            <a:r>
              <a:rPr lang="en-US" sz="2800" dirty="0"/>
              <a:t>Some different features are needed in the new version, i.e. scan with camera</a:t>
            </a:r>
          </a:p>
          <a:p>
            <a:pPr eaLnBrk="1" hangingPunct="1"/>
            <a:r>
              <a:rPr lang="en-US" sz="2800" dirty="0"/>
              <a:t>Many current features are not as valuable to the new intended user base or application, </a:t>
            </a:r>
            <a:r>
              <a:rPr lang="en-US" sz="2800" dirty="0" err="1"/>
              <a:t>i.e</a:t>
            </a:r>
            <a:r>
              <a:rPr lang="en-US" sz="2800" dirty="0"/>
              <a:t> label printing, bill of material features</a:t>
            </a:r>
          </a:p>
          <a:p>
            <a:pPr eaLnBrk="1" hangingPunct="1"/>
            <a:r>
              <a:rPr lang="en-US" sz="2800" dirty="0"/>
              <a:t>Fields less useful include date code, product type, S/N, aisle/row location, sequence, lot/batch, variant unit of measure, etc.</a:t>
            </a:r>
          </a:p>
          <a:p>
            <a:pPr eaLnBrk="1" hangingPunct="1"/>
            <a:r>
              <a:rPr lang="en-US" sz="2800" dirty="0"/>
              <a:t>Reduce unit of measure choices to only relevant choices for the current product and store, i.e. cases, maybe bossies, not pallets</a:t>
            </a:r>
          </a:p>
        </p:txBody>
      </p:sp>
    </p:spTree>
    <p:extLst>
      <p:ext uri="{BB962C8B-B14F-4D97-AF65-F5344CB8AC3E}">
        <p14:creationId xmlns:p14="http://schemas.microsoft.com/office/powerpoint/2010/main" val="13479554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0"/>
            <a:ext cx="7772400" cy="914400"/>
          </a:xfrm>
          <a:noFill/>
        </p:spPr>
        <p:txBody>
          <a:bodyPr/>
          <a:lstStyle/>
          <a:p>
            <a:pPr eaLnBrk="1" hangingPunct="1"/>
            <a:r>
              <a:rPr lang="en-US" sz="3600" dirty="0"/>
              <a:t>User Authorization and Authentication Control by Predictive Ordering Dept.</a:t>
            </a:r>
          </a:p>
        </p:txBody>
      </p:sp>
      <p:sp>
        <p:nvSpPr>
          <p:cNvPr id="57347" name="Rectangle 3"/>
          <p:cNvSpPr>
            <a:spLocks noGrp="1" noChangeArrowheads="1"/>
          </p:cNvSpPr>
          <p:nvPr>
            <p:ph idx="1"/>
          </p:nvPr>
        </p:nvSpPr>
        <p:spPr>
          <a:xfrm>
            <a:off x="381000" y="1295400"/>
            <a:ext cx="8382000" cy="5257800"/>
          </a:xfrm>
        </p:spPr>
        <p:txBody>
          <a:bodyPr/>
          <a:lstStyle/>
          <a:p>
            <a:pPr eaLnBrk="1" hangingPunct="1"/>
            <a:r>
              <a:rPr lang="en-US" sz="2800" dirty="0"/>
              <a:t>POD to control user activation &amp;  continued access</a:t>
            </a:r>
          </a:p>
          <a:p>
            <a:pPr eaLnBrk="1" hangingPunct="1"/>
            <a:r>
              <a:rPr lang="en-US" sz="2800" dirty="0"/>
              <a:t>User authentication: request for full access* using the mobile application</a:t>
            </a:r>
          </a:p>
          <a:p>
            <a:pPr eaLnBrk="1" hangingPunct="1"/>
            <a:r>
              <a:rPr lang="en-US" sz="2800" dirty="0"/>
              <a:t>POD to use PRISM to reply with access code granting authorization.  Access code is revocable.</a:t>
            </a:r>
          </a:p>
          <a:p>
            <a:pPr eaLnBrk="1" hangingPunct="1"/>
            <a:r>
              <a:rPr lang="en-US" sz="2800" dirty="0"/>
              <a:t>POD to control product list and associated settings such as valid units of measure, by product, by store</a:t>
            </a:r>
          </a:p>
          <a:p>
            <a:pPr eaLnBrk="1" hangingPunct="1"/>
            <a:r>
              <a:rPr lang="en-US" sz="2800" dirty="0"/>
              <a:t>100% Secure File Transfer Protocol used to transmit data files in both directions.</a:t>
            </a:r>
          </a:p>
        </p:txBody>
      </p:sp>
    </p:spTree>
    <p:extLst>
      <p:ext uri="{BB962C8B-B14F-4D97-AF65-F5344CB8AC3E}">
        <p14:creationId xmlns:p14="http://schemas.microsoft.com/office/powerpoint/2010/main" val="11755882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additive="base">
                                        <p:cTn id="31" dur="5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73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F3B9-960E-44C4-9910-7651D8201094}"/>
              </a:ext>
            </a:extLst>
          </p:cNvPr>
          <p:cNvSpPr>
            <a:spLocks noGrp="1"/>
          </p:cNvSpPr>
          <p:nvPr>
            <p:ph type="title"/>
          </p:nvPr>
        </p:nvSpPr>
        <p:spPr/>
        <p:txBody>
          <a:bodyPr/>
          <a:lstStyle/>
          <a:p>
            <a:r>
              <a:rPr lang="en-US" dirty="0"/>
              <a:t>Typical product cooler containing inventory	</a:t>
            </a:r>
          </a:p>
        </p:txBody>
      </p:sp>
      <p:sp>
        <p:nvSpPr>
          <p:cNvPr id="4" name="Text Placeholder 3">
            <a:extLst>
              <a:ext uri="{FF2B5EF4-FFF2-40B4-BE49-F238E27FC236}">
                <a16:creationId xmlns:a16="http://schemas.microsoft.com/office/drawing/2014/main" id="{F1045BCA-4DB4-43F4-B32D-93B2043DB352}"/>
              </a:ext>
            </a:extLst>
          </p:cNvPr>
          <p:cNvSpPr>
            <a:spLocks noGrp="1"/>
          </p:cNvSpPr>
          <p:nvPr>
            <p:ph type="body" sz="half" idx="2"/>
          </p:nvPr>
        </p:nvSpPr>
        <p:spPr/>
        <p:txBody>
          <a:bodyPr/>
          <a:lstStyle/>
          <a:p>
            <a:r>
              <a:rPr lang="en-US" dirty="0"/>
              <a:t>Go paperless and speed up the process of counting inventory.</a:t>
            </a:r>
          </a:p>
        </p:txBody>
      </p:sp>
      <p:pic>
        <p:nvPicPr>
          <p:cNvPr id="14" name="Picture Placeholder 13">
            <a:extLst>
              <a:ext uri="{FF2B5EF4-FFF2-40B4-BE49-F238E27FC236}">
                <a16:creationId xmlns:a16="http://schemas.microsoft.com/office/drawing/2014/main" id="{5BDD75D7-3D45-440E-BF1A-E5EE374BE5E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65892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D43E9-88AC-4399-BADC-D1476B845EE7}"/>
              </a:ext>
            </a:extLst>
          </p:cNvPr>
          <p:cNvSpPr>
            <a:spLocks noGrp="1"/>
          </p:cNvSpPr>
          <p:nvPr>
            <p:ph type="title"/>
          </p:nvPr>
        </p:nvSpPr>
        <p:spPr/>
        <p:txBody>
          <a:bodyPr/>
          <a:lstStyle/>
          <a:p>
            <a:r>
              <a:rPr lang="en-US" dirty="0"/>
              <a:t>Scan any item using UPC barcode</a:t>
            </a:r>
          </a:p>
        </p:txBody>
      </p:sp>
      <p:pic>
        <p:nvPicPr>
          <p:cNvPr id="5" name="Content Placeholder 4">
            <a:extLst>
              <a:ext uri="{FF2B5EF4-FFF2-40B4-BE49-F238E27FC236}">
                <a16:creationId xmlns:a16="http://schemas.microsoft.com/office/drawing/2014/main" id="{A35302F8-4701-4376-AEC1-6CC15D8791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018" y="1600200"/>
            <a:ext cx="4525963" cy="4525963"/>
          </a:xfrm>
        </p:spPr>
      </p:pic>
    </p:spTree>
    <p:extLst>
      <p:ext uri="{BB962C8B-B14F-4D97-AF65-F5344CB8AC3E}">
        <p14:creationId xmlns:p14="http://schemas.microsoft.com/office/powerpoint/2010/main" val="21379754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6EB8-67B6-4421-95EF-0D31DA7BB663}"/>
              </a:ext>
            </a:extLst>
          </p:cNvPr>
          <p:cNvSpPr>
            <a:spLocks noGrp="1"/>
          </p:cNvSpPr>
          <p:nvPr>
            <p:ph type="title"/>
          </p:nvPr>
        </p:nvSpPr>
        <p:spPr/>
        <p:txBody>
          <a:bodyPr/>
          <a:lstStyle/>
          <a:p>
            <a:r>
              <a:rPr lang="en-US" dirty="0"/>
              <a:t>Scan Bar Code using integrated camera</a:t>
            </a:r>
          </a:p>
        </p:txBody>
      </p:sp>
      <p:pic>
        <p:nvPicPr>
          <p:cNvPr id="6" name="Picture Placeholder 5">
            <a:extLst>
              <a:ext uri="{FF2B5EF4-FFF2-40B4-BE49-F238E27FC236}">
                <a16:creationId xmlns:a16="http://schemas.microsoft.com/office/drawing/2014/main" id="{D629B8D1-516C-40B7-915C-4E00BC119530}"/>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500" r="12500"/>
          <a:stretch>
            <a:fillRect/>
          </a:stretch>
        </p:blipFill>
        <p:spPr/>
      </p:pic>
      <p:sp>
        <p:nvSpPr>
          <p:cNvPr id="4" name="Text Placeholder 3">
            <a:extLst>
              <a:ext uri="{FF2B5EF4-FFF2-40B4-BE49-F238E27FC236}">
                <a16:creationId xmlns:a16="http://schemas.microsoft.com/office/drawing/2014/main" id="{CBE5620D-B0BE-4F7E-82F1-A8BDE7BDEE7A}"/>
              </a:ext>
            </a:extLst>
          </p:cNvPr>
          <p:cNvSpPr>
            <a:spLocks noGrp="1"/>
          </p:cNvSpPr>
          <p:nvPr>
            <p:ph type="body" sz="half" idx="2"/>
          </p:nvPr>
        </p:nvSpPr>
        <p:spPr/>
        <p:txBody>
          <a:bodyPr/>
          <a:lstStyle/>
          <a:p>
            <a:r>
              <a:rPr lang="en-US" dirty="0"/>
              <a:t>Use the camera built into most smart phones and tablets to scan the inventory item.</a:t>
            </a:r>
          </a:p>
        </p:txBody>
      </p:sp>
    </p:spTree>
    <p:extLst>
      <p:ext uri="{BB962C8B-B14F-4D97-AF65-F5344CB8AC3E}">
        <p14:creationId xmlns:p14="http://schemas.microsoft.com/office/powerpoint/2010/main" val="3457627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7509</TotalTime>
  <Words>4996</Words>
  <Application>Microsoft Office PowerPoint</Application>
  <PresentationFormat>On-screen Show (4:3)</PresentationFormat>
  <Paragraphs>671</Paragraphs>
  <Slides>190</Slides>
  <Notes>2</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190</vt:i4>
      </vt:variant>
    </vt:vector>
  </HeadingPairs>
  <TitlesOfParts>
    <vt:vector size="196" baseType="lpstr">
      <vt:lpstr>Arial</vt:lpstr>
      <vt:lpstr>Times New Roman</vt:lpstr>
      <vt:lpstr>Monotype Sorts</vt:lpstr>
      <vt:lpstr>Calibri</vt:lpstr>
      <vt:lpstr>Office Theme</vt:lpstr>
      <vt:lpstr>Image</vt:lpstr>
      <vt:lpstr>PowerPoint Presentation</vt:lpstr>
      <vt:lpstr>PRISM Prediction Reporting Inventory System Manager</vt:lpstr>
      <vt:lpstr>PRISM Prediction Reporting Inventory System Manager</vt:lpstr>
      <vt:lpstr>PRISM OVERVIEW</vt:lpstr>
      <vt:lpstr>Prediction Software Incorporated</vt:lpstr>
      <vt:lpstr>PowerPoint Presentation</vt:lpstr>
      <vt:lpstr>PRISM BENEFITS</vt:lpstr>
      <vt:lpstr>PRISM Sales Forecasting Benefits</vt:lpstr>
      <vt:lpstr>Continuous Replenishment Processing CRP/SRO Supply Replenishment Ordering - Benefits</vt:lpstr>
      <vt:lpstr>Hand-Held Computer Data Collection</vt:lpstr>
      <vt:lpstr>System Wide Inventory</vt:lpstr>
      <vt:lpstr>Perpetual Inventory</vt:lpstr>
      <vt:lpstr>Production Scheduling</vt:lpstr>
      <vt:lpstr>Raw Material Ordering</vt:lpstr>
      <vt:lpstr>Distribution Scheduling and  Shipping Documentation</vt:lpstr>
      <vt:lpstr>Driver Transport Scheduling</vt:lpstr>
      <vt:lpstr>PRISM Technical Information</vt:lpstr>
      <vt:lpstr>Client Workstation  Minimum Configuration</vt:lpstr>
      <vt:lpstr>File Server Minimum Configuration</vt:lpstr>
      <vt:lpstr>PRISM Computerized Inventory Management System</vt:lpstr>
      <vt:lpstr>What is Sales Forecasting?</vt:lpstr>
      <vt:lpstr>$ Why is Forecasting Important? $</vt:lpstr>
      <vt:lpstr>Accurate Forecasting Benefit:  Less Out-of-Stocks</vt:lpstr>
      <vt:lpstr>Accurate Forecasting Benefit: Reduced Inventory</vt:lpstr>
      <vt:lpstr>Accurate Forecasting Benefit: Less Product Spoilage</vt:lpstr>
      <vt:lpstr>Accurate Forecasting Benefit: Deferred Capital Investment</vt:lpstr>
      <vt:lpstr>Accurate Forecasting Benefit: Smoother Operations</vt:lpstr>
      <vt:lpstr>PRISM Sales Forecasting Software</vt:lpstr>
      <vt:lpstr>Simplified Automatic Forecasting</vt:lpstr>
      <vt:lpstr>PowerPoint Presentation</vt:lpstr>
      <vt:lpstr>PowerPoint Presentation</vt:lpstr>
      <vt:lpstr>Account Group Forecasting</vt:lpstr>
      <vt:lpstr>PowerPoint Presentation</vt:lpstr>
      <vt:lpstr>PowerPoint Presentation</vt:lpstr>
      <vt:lpstr>PowerPoint Presentation</vt:lpstr>
      <vt:lpstr>Measuring Forecast Performance</vt:lpstr>
      <vt:lpstr>PowerPoint Presentation</vt:lpstr>
      <vt:lpstr>PowerPoint Presentation</vt:lpstr>
      <vt:lpstr>PowerPoint Presentation</vt:lpstr>
      <vt:lpstr>PowerPoint Presentation</vt:lpstr>
      <vt:lpstr>Centralized or Decentralized?</vt:lpstr>
      <vt:lpstr>What is required to implement a Sales Forecasting System?</vt:lpstr>
      <vt:lpstr>Accurate Sales Forecasting Conclusion</vt:lpstr>
      <vt:lpstr>PRISM Computerized Inventory Management System</vt:lpstr>
      <vt:lpstr>What is S.R.O.?</vt:lpstr>
      <vt:lpstr>S.R.O. Supply Replenishment Ordering – Benefits</vt:lpstr>
      <vt:lpstr>Analysis of SRO Requirements</vt:lpstr>
      <vt:lpstr>File Conversion Utility Main Screen</vt:lpstr>
      <vt:lpstr>Import Sales Scan Data</vt:lpstr>
      <vt:lpstr>Import Many Data Types,  Inventory &amp; Shipments</vt:lpstr>
      <vt:lpstr>Sales Forecasting System Main Screen</vt:lpstr>
      <vt:lpstr>Edit All Data Types by Store Location and Product</vt:lpstr>
      <vt:lpstr>Account Group Database</vt:lpstr>
      <vt:lpstr>Customer Table Defines Individual Store Locations</vt:lpstr>
      <vt:lpstr>Delivery Schedules Organize the  Days Each Store Can Receive Shipments</vt:lpstr>
      <vt:lpstr>Percentage of Sales By Day  Computed During Import of Sales and Editable</vt:lpstr>
      <vt:lpstr>Reorder Quantities Organize the  Best Distributable Allocations</vt:lpstr>
      <vt:lpstr>Set Forecasting Statistical Method by Store Location and Product</vt:lpstr>
      <vt:lpstr>Edit or Set Parameters in Bulk for Locations &amp; Products with Similar Requirements</vt:lpstr>
      <vt:lpstr>Forecasting Editor - Select Date,  Location and Horizon</vt:lpstr>
      <vt:lpstr>Review Recent Actual Sales and  Current Sales Forecast Horizon</vt:lpstr>
      <vt:lpstr>Detailed Forecasting by  Customer Account Group and Product</vt:lpstr>
      <vt:lpstr>Graphically Review and Use  Customer Level Data</vt:lpstr>
      <vt:lpstr>Selectively Generate or Update Sales Forecasts by Time Frame and Product</vt:lpstr>
      <vt:lpstr>Charting Past Actual Sales Data  From Any Time Frame</vt:lpstr>
      <vt:lpstr>Integrated Reporting &amp; Charting  Application for Data Analysis </vt:lpstr>
      <vt:lpstr>Hundreds of Pre-Built Reports  Can be User Customized</vt:lpstr>
      <vt:lpstr>Planned Order Analysis Report</vt:lpstr>
      <vt:lpstr>Audit the Detailed Solution</vt:lpstr>
      <vt:lpstr>See and Check the Data</vt:lpstr>
      <vt:lpstr>Time Phased Analysis  of Suggested Planned Orders</vt:lpstr>
      <vt:lpstr>Export Planned Orders  to XML, CSV or  Fixed Formats</vt:lpstr>
      <vt:lpstr>PRISM Computerized Inventory Management System</vt:lpstr>
      <vt:lpstr>Problems with Traditional Manual Inventory Counting Methods</vt:lpstr>
      <vt:lpstr>Summary of Traditional Methods</vt:lpstr>
      <vt:lpstr>PRISMpad Benefits</vt:lpstr>
      <vt:lpstr>Hand-Held Computers &amp; Printers</vt:lpstr>
      <vt:lpstr>Partial List of Supported Pen-Based Systems</vt:lpstr>
      <vt:lpstr>PRISM Compatible  Hand-Held Computers</vt:lpstr>
      <vt:lpstr>PRISMPAD – Main Screen</vt:lpstr>
      <vt:lpstr>PRISMPAD – Scan Bar Codes Supports all Barcode Symbologies including UPC, GS1-128 or Custom</vt:lpstr>
      <vt:lpstr>PRISMPAD Select Package &amp; Flavor,  Choice Displayed on main Screen</vt:lpstr>
      <vt:lpstr>PRISMPAD Select Inventory Type &amp; Location</vt:lpstr>
      <vt:lpstr>PRISMPAD Optionally Record Date Codes – Two Ways</vt:lpstr>
      <vt:lpstr>PRISMPAD View Gathered Data, Erase, Repeat</vt:lpstr>
      <vt:lpstr>PRISMPAD Print Adhesive Barcode Labels using Mobile Printer</vt:lpstr>
      <vt:lpstr>PRISMPAD Other Options on Menu Choices Form</vt:lpstr>
      <vt:lpstr>PRISMPAD Transfer Data with Windows Mobile Device Center or Active Sync</vt:lpstr>
      <vt:lpstr>PRISMPAD Clear out old data and start a new count.</vt:lpstr>
      <vt:lpstr>PRISMPAD View Program Version Details</vt:lpstr>
      <vt:lpstr>PRISMPAD Confirm Exit</vt:lpstr>
      <vt:lpstr>PRISMpad Changes Needed to Support Predictive Ordering </vt:lpstr>
      <vt:lpstr>Target User Audience Shift</vt:lpstr>
      <vt:lpstr>Support for Multiple Hardware and Operating System Platforms</vt:lpstr>
      <vt:lpstr>Application Simplification, Feature Access Suppression</vt:lpstr>
      <vt:lpstr>User Authorization and Authentication Control by Predictive Ordering Dept.</vt:lpstr>
      <vt:lpstr>Typical product cooler containing inventory </vt:lpstr>
      <vt:lpstr>Scan any item using UPC barcode</vt:lpstr>
      <vt:lpstr>Scan Bar Code using integrated camera</vt:lpstr>
      <vt:lpstr>Scan Bar Code using camera integrated into tablet</vt:lpstr>
      <vt:lpstr>Bar Code Scan w/Camera</vt:lpstr>
      <vt:lpstr>Scan Bar Code w/ Camera</vt:lpstr>
      <vt:lpstr>PRISM Computerized Inventory Management System</vt:lpstr>
      <vt:lpstr>System Wide Inventory Editor</vt:lpstr>
      <vt:lpstr>PRISM System Wide Inventory Editor Main Screen</vt:lpstr>
      <vt:lpstr>PRISM System Wide Inventory Editor allows viewing and editing actual floor, hold, transport, route and total inventory.</vt:lpstr>
      <vt:lpstr>Inventory Editor also shows Days Supply, Maximum Inventory, Maximum Days Supply, Suggested Shipments, Actual Shipments, Shipment Deviations and Future Forecasts, if Available. </vt:lpstr>
      <vt:lpstr>Inventory Editor Provides view of Product Locations and Date Codes</vt:lpstr>
      <vt:lpstr>Inventory Editor Reports Can be Viewed on Screen, Printed and Exported</vt:lpstr>
      <vt:lpstr>Inventory Editor Example of Inventory Over Time Report</vt:lpstr>
      <vt:lpstr>Inventory Editor Example Hand-Held Raw Data Report</vt:lpstr>
      <vt:lpstr>Inventory Editor Example of Inventory Age Summary Report – Shows the entire enterprise inventory for multiple warehouses filtered by age status class and associated cost of goods. Excellent tool for reducing product obsolescence.</vt:lpstr>
      <vt:lpstr>Inventory Editor Example Inventory Age Location Detail Report – Shows warehouse level inventory filtered by age status class and associated cost of goods.  Another excellent tool for reducing product obsolescence.</vt:lpstr>
      <vt:lpstr>Inventory Editor Example of Inventory by Location Address Report</vt:lpstr>
      <vt:lpstr>Inventory Editor Example of Inventory with Dates &amp; Location Addresses Report</vt:lpstr>
      <vt:lpstr>Inventory Editor Example of Hand-Held Conversion Factor Summary Report.  Shows the inventory consolidated into pallets and remaining cases, plus the number of entries made with the hand held computer at each conversion factor, pallets, cases, layers or units.</vt:lpstr>
      <vt:lpstr>Inventory Editor Integrated Graphical Analysis and Charting</vt:lpstr>
      <vt:lpstr>Inventory Editor Integrated Graphical Analysis and Charting</vt:lpstr>
      <vt:lpstr>Inventory Editor Integrated Graphical Analysis and Charting</vt:lpstr>
      <vt:lpstr>Inventory Editor Integrated Graphical Analysis and Charting</vt:lpstr>
      <vt:lpstr>Inventory Editor Integrated Graphical Analysis and Charting</vt:lpstr>
      <vt:lpstr>Inventory Editor Export Inventory Data to Legacy and Third Party Systems</vt:lpstr>
      <vt:lpstr>Summary of PRISM Inventory Benefits Improved Data Quality, Large Time Savings</vt:lpstr>
      <vt:lpstr>PRISM Computerized Inventory Management System</vt:lpstr>
      <vt:lpstr>PRISM Perpetual Inventory Editor</vt:lpstr>
      <vt:lpstr>Uses of the Perpetual Inventory Editor</vt:lpstr>
      <vt:lpstr>Perpetual Inventory – Many Field Types</vt:lpstr>
      <vt:lpstr>Perpetual Inventory – Many Field Types</vt:lpstr>
      <vt:lpstr>Perpetual Inventory – Many Field Types</vt:lpstr>
      <vt:lpstr>Perpetual Inventory – Many Field Types</vt:lpstr>
      <vt:lpstr>Perpetual Inventory Reports</vt:lpstr>
      <vt:lpstr>PRISM Computerized Inventory Management System</vt:lpstr>
      <vt:lpstr>Production Scheduling</vt:lpstr>
      <vt:lpstr>Production Parameters</vt:lpstr>
      <vt:lpstr>Production Main Screen</vt:lpstr>
      <vt:lpstr>Line Characteristics</vt:lpstr>
      <vt:lpstr>Edit Line Characteristics, Capacity, Change Over Limits</vt:lpstr>
      <vt:lpstr>Define Which Package Sizes   Can Be Run On Each Line</vt:lpstr>
      <vt:lpstr>Define Specifically Which Product Codes Can Be Produced On Each Line</vt:lpstr>
      <vt:lpstr>Edit Change Over Times and Costs From Package Size to Package Size</vt:lpstr>
      <vt:lpstr>Edit SKU to SKU  Change Over Times and Costs</vt:lpstr>
      <vt:lpstr>Define Production Labor  Shift Structure Preferences</vt:lpstr>
      <vt:lpstr>Define Shift Start Times and Breaks  In Relative or Absolute Time</vt:lpstr>
      <vt:lpstr>Production Line Hours</vt:lpstr>
      <vt:lpstr>Schedule Line Hours</vt:lpstr>
      <vt:lpstr>Suggested Production Line Hours Report</vt:lpstr>
      <vt:lpstr>Generate Production Schedule</vt:lpstr>
      <vt:lpstr>Production Schedule Generator</vt:lpstr>
      <vt:lpstr>Production Schedule Generator</vt:lpstr>
      <vt:lpstr>Production Schedule Generator</vt:lpstr>
      <vt:lpstr>Production Schedule Generator</vt:lpstr>
      <vt:lpstr>Production Schedule Generator</vt:lpstr>
      <vt:lpstr>Production Schedule Editor</vt:lpstr>
      <vt:lpstr>Production Schedule Editor</vt:lpstr>
      <vt:lpstr>Production Schedule Editor</vt:lpstr>
      <vt:lpstr>Production Decision Support Tool Permits Semi Manual Assisted Scheduling</vt:lpstr>
      <vt:lpstr>Production Decision Support Tool Permits Semi Manual Assisted Scheduling</vt:lpstr>
      <vt:lpstr>Production Reports &amp; Charts</vt:lpstr>
      <vt:lpstr>Chart Production  By Line, Date, Package, and Product</vt:lpstr>
      <vt:lpstr>Chart Production  By Line, Date, Package, and Product</vt:lpstr>
      <vt:lpstr>Production Flavor Analysis Charting</vt:lpstr>
      <vt:lpstr>Production Package Analysis Charting</vt:lpstr>
      <vt:lpstr>PRISM Computerized Inventory Management System</vt:lpstr>
      <vt:lpstr>Raw Materials Scheduling</vt:lpstr>
      <vt:lpstr>Raw Materials Scheduling System Main Screen</vt:lpstr>
      <vt:lpstr>PRISM screen shows raw materials generator  preparing to create the orders.</vt:lpstr>
      <vt:lpstr>PRISM screen shows raw materials editor  for several truckloads</vt:lpstr>
      <vt:lpstr>PRISM screen shows raw materials editor  for several truckloads</vt:lpstr>
      <vt:lpstr>PRISM screen shows raw materials calculator - a quick way to check and compute quantities from the B.O.M.</vt:lpstr>
      <vt:lpstr>PRISM screen shows raw materials calculator - a quick way to check and compute quantities from the B.O.M.</vt:lpstr>
      <vt:lpstr>Raw Materials Production Batch Tank Table Defines Minimum and Maximum Fill Requirements.</vt:lpstr>
      <vt:lpstr>PRISM Computerized Inventory Management System</vt:lpstr>
      <vt:lpstr>Driver Transport Scheduling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PRISM Computerized Inventory Management System</vt:lpstr>
      <vt:lpstr>Distribution Scheduling</vt:lpstr>
      <vt:lpstr>PowerPoint Presentation</vt:lpstr>
      <vt:lpstr>PowerPoint Presentation</vt:lpstr>
      <vt:lpstr>PowerPoint Presentation</vt:lpstr>
      <vt:lpstr>PowerPoint Presentation</vt:lpstr>
      <vt:lpstr>PowerPoint Presentation</vt:lpstr>
      <vt:lpstr>PowerPoint Presentation</vt:lpstr>
      <vt:lpstr>PRISM Computerized Inventory Management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Plan</dc:title>
  <dc:creator>David A. Gustafson</dc:creator>
  <cp:lastModifiedBy>Gene</cp:lastModifiedBy>
  <cp:revision>167</cp:revision>
  <cp:lastPrinted>1997-09-26T18:02:10Z</cp:lastPrinted>
  <dcterms:created xsi:type="dcterms:W3CDTF">1995-06-02T20:57:26Z</dcterms:created>
  <dcterms:modified xsi:type="dcterms:W3CDTF">2017-07-13T03:43:01Z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3</vt:i4>
  </property>
  <property fmtid="{D5CDD505-2E9C-101B-9397-08002B2CF9AE}" pid="4" name="Compression">
    <vt:i4>100</vt:i4>
  </property>
  <property fmtid="{D5CDD505-2E9C-101B-9397-08002B2CF9AE}" pid="5" name="ScreenSize">
    <vt:i4>1</vt:i4>
  </property>
  <property fmtid="{D5CDD505-2E9C-101B-9397-08002B2CF9AE}" pid="6" name="ScreenUsage">
    <vt:i4>1</vt:i4>
  </property>
  <property fmtid="{D5CDD505-2E9C-101B-9397-08002B2CF9AE}" pid="7" name="MailAddress">
    <vt:lpwstr>Webmaster@GreatLakesSoftware.com</vt:lpwstr>
  </property>
  <property fmtid="{D5CDD505-2E9C-101B-9397-08002B2CF9AE}" pid="8" name="HomePage">
    <vt:lpwstr>http://www.GreatLakesSoftware.com</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3</vt:i4>
  </property>
  <property fmtid="{D5CDD505-2E9C-101B-9397-08002B2CF9AE}" pid="21" name="OutputDir">
    <vt:lpwstr>C:\Mis documentos</vt:lpwstr>
  </property>
</Properties>
</file>